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4" r:id="rId2"/>
  </p:sldMasterIdLst>
  <p:notesMasterIdLst>
    <p:notesMasterId r:id="rId14"/>
  </p:notesMasterIdLst>
  <p:handoutMasterIdLst>
    <p:handoutMasterId r:id="rId15"/>
  </p:handoutMasterIdLst>
  <p:sldIdLst>
    <p:sldId id="525" r:id="rId3"/>
    <p:sldId id="438" r:id="rId4"/>
    <p:sldId id="511" r:id="rId5"/>
    <p:sldId id="526" r:id="rId6"/>
    <p:sldId id="519" r:id="rId7"/>
    <p:sldId id="518" r:id="rId8"/>
    <p:sldId id="520" r:id="rId9"/>
    <p:sldId id="521" r:id="rId10"/>
    <p:sldId id="522" r:id="rId11"/>
    <p:sldId id="523" r:id="rId12"/>
    <p:sldId id="524" r:id="rId13"/>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67286C"/>
    <a:srgbClr val="100200"/>
    <a:srgbClr val="511950"/>
    <a:srgbClr val="008080"/>
    <a:srgbClr val="2C2C2C"/>
    <a:srgbClr val="006A6A"/>
    <a:srgbClr val="006666"/>
    <a:srgbClr val="577D56"/>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923" autoAdjust="0"/>
  </p:normalViewPr>
  <p:slideViewPr>
    <p:cSldViewPr snapToGrid="0" snapToObjects="1">
      <p:cViewPr varScale="1">
        <p:scale>
          <a:sx n="46" d="100"/>
          <a:sy n="46" d="100"/>
        </p:scale>
        <p:origin x="-638" y="-77"/>
      </p:cViewPr>
      <p:guideLst>
        <p:guide orient="horz" pos="2160"/>
        <p:guide pos="2835"/>
      </p:guideLst>
    </p:cSldViewPr>
  </p:slideViewPr>
  <p:outlineViewPr>
    <p:cViewPr>
      <p:scale>
        <a:sx n="33" d="100"/>
        <a:sy n="33" d="100"/>
      </p:scale>
      <p:origin x="0" y="204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665"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7" y="1"/>
            <a:ext cx="2890665" cy="496412"/>
          </a:xfrm>
          <a:prstGeom prst="rect">
            <a:avLst/>
          </a:prstGeom>
        </p:spPr>
        <p:txBody>
          <a:bodyPr vert="horz" lIns="91440" tIns="45720" rIns="91440" bIns="45720" rtlCol="0"/>
          <a:lstStyle>
            <a:lvl1pPr algn="r">
              <a:defRPr sz="1200"/>
            </a:lvl1pPr>
          </a:lstStyle>
          <a:p>
            <a:fld id="{E95A6ADD-AD43-4D28-8234-66FA935EFB81}" type="datetimeFigureOut">
              <a:rPr lang="en-GB" smtClean="0"/>
              <a:t>20/09/2023</a:t>
            </a:fld>
            <a:endParaRPr lang="en-GB"/>
          </a:p>
        </p:txBody>
      </p:sp>
      <p:sp>
        <p:nvSpPr>
          <p:cNvPr id="4" name="Footer Placeholder 3"/>
          <p:cNvSpPr>
            <a:spLocks noGrp="1"/>
          </p:cNvSpPr>
          <p:nvPr>
            <p:ph type="ftr" sz="quarter" idx="2"/>
          </p:nvPr>
        </p:nvSpPr>
        <p:spPr>
          <a:xfrm>
            <a:off x="1" y="9428630"/>
            <a:ext cx="2890665"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7" y="9428630"/>
            <a:ext cx="2890665" cy="496411"/>
          </a:xfrm>
          <a:prstGeom prst="rect">
            <a:avLst/>
          </a:prstGeom>
        </p:spPr>
        <p:txBody>
          <a:bodyPr vert="horz" lIns="91440" tIns="45720" rIns="91440" bIns="45720" rtlCol="0" anchor="b"/>
          <a:lstStyle>
            <a:lvl1pPr algn="r">
              <a:defRPr sz="1200"/>
            </a:lvl1pPr>
          </a:lstStyle>
          <a:p>
            <a:fld id="{D96EF828-7CC2-4005-99C0-3BFBCA09D252}" type="slidenum">
              <a:rPr lang="en-GB" smtClean="0"/>
              <a:t>‹#›</a:t>
            </a:fld>
            <a:endParaRPr lang="en-GB"/>
          </a:p>
        </p:txBody>
      </p:sp>
    </p:spTree>
    <p:extLst>
      <p:ext uri="{BB962C8B-B14F-4D97-AF65-F5344CB8AC3E}">
        <p14:creationId xmlns:p14="http://schemas.microsoft.com/office/powerpoint/2010/main" val="178473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699281C5-DA57-8241-8CC2-5C8A791EE941}" type="datetimeFigureOut">
              <a:rPr lang="en-US" smtClean="0"/>
              <a:t>9/20/2023</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3407A8E-E951-1B4C-A24F-C1885FDE6A90}" type="slidenum">
              <a:rPr lang="en-US" smtClean="0"/>
              <a:t>‹#›</a:t>
            </a:fld>
            <a:endParaRPr lang="en-US"/>
          </a:p>
        </p:txBody>
      </p:sp>
    </p:spTree>
    <p:extLst>
      <p:ext uri="{BB962C8B-B14F-4D97-AF65-F5344CB8AC3E}">
        <p14:creationId xmlns:p14="http://schemas.microsoft.com/office/powerpoint/2010/main" val="26575869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ewham.gov.uk/downloads/file/5353/newham-planning-ahead-leafl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passionindying.org.uk/how-we-can-help/mental-capac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07A8E-E951-1B4C-A24F-C1885FDE6A90}" type="slidenum">
              <a:rPr lang="en-US" smtClean="0"/>
              <a:t>1</a:t>
            </a:fld>
            <a:endParaRPr lang="en-US"/>
          </a:p>
        </p:txBody>
      </p:sp>
    </p:spTree>
    <p:extLst>
      <p:ext uri="{BB962C8B-B14F-4D97-AF65-F5344CB8AC3E}">
        <p14:creationId xmlns:p14="http://schemas.microsoft.com/office/powerpoint/2010/main" val="1003513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these documents work well together.</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can choose any or all of them.</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can complete them all yourself and you don’t need a solicitor for any of them.</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They only come into effect if people lose capacity to make decisions for themselves, and you can change your mind at any time while you have capacity.</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13407A8E-E951-1B4C-A24F-C1885FDE6A90}" type="slidenum">
              <a:rPr lang="en-US" smtClean="0"/>
              <a:t>10</a:t>
            </a:fld>
            <a:endParaRPr lang="en-US"/>
          </a:p>
        </p:txBody>
      </p:sp>
    </p:spTree>
    <p:extLst>
      <p:ext uri="{BB962C8B-B14F-4D97-AF65-F5344CB8AC3E}">
        <p14:creationId xmlns:p14="http://schemas.microsoft.com/office/powerpoint/2010/main" val="201273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If</a:t>
            </a:r>
            <a:r>
              <a:rPr lang="en-GB" baseline="0" dirty="0" smtClean="0"/>
              <a:t> you would like more information contact Compassion in Dying</a:t>
            </a:r>
          </a:p>
          <a:p>
            <a:pPr marL="171450" indent="-171450">
              <a:buFont typeface="Arial" panose="020B0604020202020204" pitchFamily="34" charset="0"/>
              <a:buChar char="•"/>
            </a:pPr>
            <a:r>
              <a:rPr lang="en-GB" baseline="0" dirty="0" smtClean="0"/>
              <a:t>You can also have a look at </a:t>
            </a:r>
            <a:r>
              <a:rPr lang="en-GB" dirty="0" err="1" smtClean="0">
                <a:hlinkClick r:id="rId3"/>
              </a:rPr>
              <a:t>newham</a:t>
            </a:r>
            <a:r>
              <a:rPr lang="en-GB" dirty="0" smtClean="0">
                <a:hlinkClick r:id="rId3"/>
              </a:rPr>
              <a:t>-planning-ahead-leaflet</a:t>
            </a:r>
            <a:endParaRPr lang="en-GB" baseline="0" dirty="0" smtClean="0"/>
          </a:p>
        </p:txBody>
      </p:sp>
      <p:sp>
        <p:nvSpPr>
          <p:cNvPr id="4" name="Slide Number Placeholder 3"/>
          <p:cNvSpPr>
            <a:spLocks noGrp="1"/>
          </p:cNvSpPr>
          <p:nvPr>
            <p:ph type="sldNum" sz="quarter" idx="10"/>
          </p:nvPr>
        </p:nvSpPr>
        <p:spPr/>
        <p:txBody>
          <a:bodyPr/>
          <a:lstStyle/>
          <a:p>
            <a:fld id="{13407A8E-E951-1B4C-A24F-C1885FDE6A90}" type="slidenum">
              <a:rPr lang="en-US" smtClean="0"/>
              <a:t>11</a:t>
            </a:fld>
            <a:endParaRPr lang="en-US"/>
          </a:p>
        </p:txBody>
      </p:sp>
    </p:spTree>
    <p:extLst>
      <p:ext uri="{BB962C8B-B14F-4D97-AF65-F5344CB8AC3E}">
        <p14:creationId xmlns:p14="http://schemas.microsoft.com/office/powerpoint/2010/main" val="176558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Hello</a:t>
            </a:r>
            <a:r>
              <a:rPr lang="en-GB" sz="1200" b="0" kern="1200" baseline="0" dirty="0" smtClean="0">
                <a:solidFill>
                  <a:schemeClr val="tx1"/>
                </a:solidFill>
                <a:effectLst/>
                <a:latin typeface="+mn-lt"/>
                <a:ea typeface="+mn-ea"/>
                <a:cs typeface="+mn-cs"/>
              </a:rPr>
              <a:t> my name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Today I am going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smtClean="0">
                <a:solidFill>
                  <a:schemeClr val="tx1"/>
                </a:solidFill>
                <a:latin typeface="+mn-lt"/>
                <a:ea typeface="+mn-ea"/>
                <a:cs typeface="+mn-cs"/>
              </a:rPr>
              <a:t>explain what advance care planning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smtClean="0">
                <a:solidFill>
                  <a:schemeClr val="tx1"/>
                </a:solidFill>
                <a:latin typeface="+mn-lt"/>
                <a:ea typeface="+mn-ea"/>
                <a:cs typeface="+mn-cs"/>
              </a:rPr>
              <a:t>give you some information on three tools you can use to make your own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smtClean="0">
                <a:solidFill>
                  <a:schemeClr val="tx1"/>
                </a:solidFill>
                <a:latin typeface="+mn-lt"/>
                <a:ea typeface="+mn-ea"/>
                <a:cs typeface="+mn-cs"/>
              </a:rPr>
              <a:t>tell you about the free information and help that’s available.</a:t>
            </a:r>
            <a:endParaRPr lang="en-GB" sz="1200" kern="1200" baseline="0" dirty="0" smtClean="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A753360A-20CD-40CB-A797-A0E0A3F1CC89}"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21847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Recording your wishes allows you to express who you are and what is important to you.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This gives you control over your treatment and care, and reassurance that the right decisions will be made.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It can also be a good way to start conversations with your friends and family about what you want in the future.</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3407A8E-E951-1B4C-A24F-C1885FDE6A90}" type="slidenum">
              <a:rPr lang="en-US" smtClean="0"/>
              <a:t>3</a:t>
            </a:fld>
            <a:endParaRPr lang="en-US"/>
          </a:p>
        </p:txBody>
      </p:sp>
    </p:spTree>
    <p:extLst>
      <p:ext uri="{BB962C8B-B14F-4D97-AF65-F5344CB8AC3E}">
        <p14:creationId xmlns:p14="http://schemas.microsoft.com/office/powerpoint/2010/main" val="268449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dirty="0" smtClean="0"/>
              <a:t>Here are</a:t>
            </a:r>
            <a:r>
              <a:rPr lang="en-GB" sz="1200" b="0" baseline="0" dirty="0" smtClean="0"/>
              <a:t> some reasons why people plan ahead.</a:t>
            </a:r>
            <a:endParaRPr lang="en-GB" sz="1200" b="0" dirty="0" smtClean="0"/>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As well as having huge benefits for you, when people plan ahead it makes the</a:t>
            </a:r>
            <a:r>
              <a:rPr lang="en-GB" sz="1200" b="0" kern="1200" baseline="0" dirty="0" smtClean="0">
                <a:solidFill>
                  <a:schemeClr val="tx1"/>
                </a:solidFill>
                <a:effectLst/>
                <a:latin typeface="+mn-lt"/>
                <a:ea typeface="+mn-ea"/>
                <a:cs typeface="+mn-cs"/>
              </a:rPr>
              <a:t> healthcare professional’s </a:t>
            </a:r>
            <a:r>
              <a:rPr lang="en-GB" sz="1200" b="0" kern="1200" dirty="0" smtClean="0">
                <a:solidFill>
                  <a:schemeClr val="tx1"/>
                </a:solidFill>
                <a:effectLst/>
                <a:latin typeface="+mn-lt"/>
                <a:ea typeface="+mn-ea"/>
                <a:cs typeface="+mn-cs"/>
              </a:rPr>
              <a:t> job easier as they can feel confident knowing they are following the person’s wishes. </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It saves time, decisions can be made quicker in time pressured situations, and</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people will not be given treatments they do not want.</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It helps with disputes surrounding care or treatment options, this could be between healthcare professionals or between the family or friends of the individual.</a:t>
            </a:r>
          </a:p>
          <a:p>
            <a:pPr marL="171450" lvl="0" indent="-171450">
              <a:buFont typeface="Arial" pitchFamily="34" charset="0"/>
              <a:buChar char="•"/>
            </a:pPr>
            <a:r>
              <a:rPr lang="en-GB" sz="1200" b="0" kern="1200" dirty="0" smtClean="0">
                <a:solidFill>
                  <a:schemeClr val="tx1"/>
                </a:solidFill>
                <a:effectLst/>
                <a:latin typeface="+mn-lt"/>
                <a:ea typeface="+mn-ea"/>
                <a:cs typeface="+mn-cs"/>
              </a:rPr>
              <a:t>Ultimately it’s an empowering and positive thing to do!</a:t>
            </a:r>
            <a:endParaRPr lang="en-GB" dirty="0" smtClean="0"/>
          </a:p>
          <a:p>
            <a:pPr marL="171450" lvl="0" indent="-171450">
              <a:buFont typeface="Arial" pitchFamily="34" charset="0"/>
              <a:buChar char="•"/>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964173B-F0E2-A64B-B4F8-60F06DEEED53}" type="slidenum">
              <a:rPr lang="en-US" smtClean="0"/>
              <a:t>4</a:t>
            </a:fld>
            <a:endParaRPr lang="en-US" dirty="0"/>
          </a:p>
        </p:txBody>
      </p:sp>
    </p:spTree>
    <p:extLst>
      <p:ext uri="{BB962C8B-B14F-4D97-AF65-F5344CB8AC3E}">
        <p14:creationId xmlns:p14="http://schemas.microsoft.com/office/powerpoint/2010/main" val="379787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What we are talking about today is underpinned by the mental capacity act.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Capacity </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is the </a:t>
            </a:r>
            <a:r>
              <a:rPr kumimoji="0" lang="en-GB" sz="1200" b="0" i="0" u="sng" strike="noStrike" kern="1200" cap="none" spc="0" normalizeH="0" baseline="0" noProof="0" dirty="0" smtClean="0">
                <a:ln>
                  <a:noFill/>
                </a:ln>
                <a:solidFill>
                  <a:schemeClr val="tx1"/>
                </a:solidFill>
                <a:effectLst/>
                <a:uLnTx/>
                <a:uFillTx/>
                <a:latin typeface="+mn-lt"/>
                <a:ea typeface="+mn-ea"/>
                <a:cs typeface="+mn-cs"/>
                <a:hlinkClick r:id="rId3"/>
              </a:rPr>
              <a:t>ability to make a decision for yourself</a:t>
            </a:r>
            <a:r>
              <a:rPr kumimoji="0" lang="en-GB" sz="1200" b="0" i="0" u="sng" strike="noStrike" kern="1200" cap="none" spc="0" normalizeH="0" baseline="0" noProof="0" dirty="0" smtClean="0">
                <a:ln>
                  <a:noFill/>
                </a:ln>
                <a:solidFill>
                  <a:schemeClr val="tx1"/>
                </a:solidFill>
                <a:effectLst/>
                <a:uLnTx/>
                <a:uFillTx/>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need to have capacity to make an advance care plan.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you have capacity then you can give or refuse consent to treatment.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you don’t have capacity your next of kin do not have the authority to make treatment decisions  - unless you have appointed them as your Lasting Power of Attorney for Health and Welfare.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you haven’t made an advance care plan and a decision needs to be made about treatment, the final decision will be made by a healthcare professional. This might not be what you would have wanted.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so now I am going to talk about three advance care planning tools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407A8E-E951-1B4C-A24F-C1885FDE6A90}" type="slidenum">
              <a:rPr lang="en-US" smtClean="0"/>
              <a:t>5</a:t>
            </a:fld>
            <a:endParaRPr lang="en-US"/>
          </a:p>
        </p:txBody>
      </p:sp>
    </p:spTree>
    <p:extLst>
      <p:ext uri="{BB962C8B-B14F-4D97-AF65-F5344CB8AC3E}">
        <p14:creationId xmlns:p14="http://schemas.microsoft.com/office/powerpoint/2010/main" val="201273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The first tool is an advance statement. It is a general statement of anything that is important to you in relation to your health or wellbeing.</a:t>
            </a:r>
            <a:br>
              <a:rPr kumimoji="0" lang="en-GB" sz="1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smtClean="0">
                <a:ln>
                  <a:noFill/>
                </a:ln>
                <a:solidFill>
                  <a:prstClr val="black"/>
                </a:solidFill>
                <a:effectLst/>
                <a:uLnTx/>
                <a:uFillTx/>
                <a:latin typeface="+mn-lt"/>
                <a:ea typeface="+mn-ea"/>
                <a:cs typeface="+mn-cs"/>
              </a:rPr>
              <a:t>With many of us living a long time without capacity to make important decisions, this helps people know who you are and what matters to you.</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free.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not legally binding but has legal weight which means it does need to be taken into consideration when a decision needs to be made about someone’s care and treatment.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can Include anything that is important to you and your quality of life.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Its important that people understand that not all their requests (for example staying at home) can be respected but having an advance statement helps open up important conversations about the practicalities of future care.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helps people understand what’s achievable and ensures everyone is on the same page – this results in better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eol</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experiences.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p:txBody>
      </p:sp>
      <p:sp>
        <p:nvSpPr>
          <p:cNvPr id="4" name="Slide Number Placeholder 3"/>
          <p:cNvSpPr>
            <a:spLocks noGrp="1"/>
          </p:cNvSpPr>
          <p:nvPr>
            <p:ph type="sldNum" sz="quarter" idx="10"/>
          </p:nvPr>
        </p:nvSpPr>
        <p:spPr/>
        <p:txBody>
          <a:bodyPr/>
          <a:lstStyle/>
          <a:p>
            <a:fld id="{13407A8E-E951-1B4C-A24F-C1885FDE6A90}" type="slidenum">
              <a:rPr lang="en-US" smtClean="0"/>
              <a:t>6</a:t>
            </a:fld>
            <a:endParaRPr lang="en-US"/>
          </a:p>
        </p:txBody>
      </p:sp>
    </p:spTree>
    <p:extLst>
      <p:ext uri="{BB962C8B-B14F-4D97-AF65-F5344CB8AC3E}">
        <p14:creationId xmlns:p14="http://schemas.microsoft.com/office/powerpoint/2010/main" val="201273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second tool is an Advance</a:t>
            </a:r>
            <a:r>
              <a:rPr lang="en-GB" sz="1200" kern="1200" baseline="0" dirty="0" smtClean="0">
                <a:solidFill>
                  <a:schemeClr val="tx1"/>
                </a:solidFill>
                <a:effectLst/>
                <a:latin typeface="+mn-lt"/>
                <a:ea typeface="+mn-ea"/>
                <a:cs typeface="+mn-cs"/>
              </a:rPr>
              <a:t> Decision to Refuse Treatment. </a:t>
            </a:r>
            <a:r>
              <a:rPr lang="en-GB" sz="1200" kern="1200" dirty="0" smtClean="0">
                <a:solidFill>
                  <a:schemeClr val="tx1"/>
                </a:solidFill>
                <a:effectLst/>
                <a:latin typeface="+mn-lt"/>
                <a:ea typeface="+mn-ea"/>
                <a:cs typeface="+mn-cs"/>
              </a:rPr>
              <a:t>An</a:t>
            </a:r>
            <a:r>
              <a:rPr lang="en-GB" sz="1200" kern="1200" baseline="0" dirty="0" smtClean="0">
                <a:solidFill>
                  <a:schemeClr val="tx1"/>
                </a:solidFill>
                <a:effectLst/>
                <a:latin typeface="+mn-lt"/>
                <a:ea typeface="+mn-ea"/>
                <a:cs typeface="+mn-cs"/>
              </a:rPr>
              <a:t> Advance Decision to Refuse Treatment is a </a:t>
            </a:r>
            <a:r>
              <a:rPr lang="en-GB" sz="1200" kern="1200" dirty="0" smtClean="0">
                <a:solidFill>
                  <a:schemeClr val="tx1"/>
                </a:solidFill>
                <a:effectLst/>
                <a:latin typeface="+mn-lt"/>
                <a:ea typeface="+mn-ea"/>
                <a:cs typeface="+mn-cs"/>
              </a:rPr>
              <a:t>legally binding document which means it must be followed by doctors.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is free to make and you do not need a solicitor.</a:t>
            </a:r>
            <a:endParaRPr lang="en-GB"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An Advance Decision is sometimes called a Living Will or an Advance Directive.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You must say what treatments you want to refuse and in what circumstances. For</a:t>
            </a:r>
            <a:r>
              <a:rPr lang="en-GB" sz="1200" kern="1200" baseline="0" dirty="0" smtClean="0">
                <a:solidFill>
                  <a:schemeClr val="tx1"/>
                </a:solidFill>
                <a:effectLst/>
                <a:latin typeface="+mn-lt"/>
                <a:ea typeface="+mn-ea"/>
                <a:cs typeface="+mn-cs"/>
              </a:rPr>
              <a:t> example, if you did not have capacity and you would not regain capacity you might want to refuse life-sustaining treatments to keep you alive.</a:t>
            </a:r>
            <a:endParaRPr lang="en-GB"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Your Advance Decision will only be used if you lack capacity to make a decision.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407A8E-E951-1B4C-A24F-C1885FDE6A90}" type="slidenum">
              <a:rPr lang="en-US" smtClean="0"/>
              <a:t>7</a:t>
            </a:fld>
            <a:endParaRPr lang="en-US"/>
          </a:p>
        </p:txBody>
      </p:sp>
    </p:spTree>
    <p:extLst>
      <p:ext uri="{BB962C8B-B14F-4D97-AF65-F5344CB8AC3E}">
        <p14:creationId xmlns:p14="http://schemas.microsoft.com/office/powerpoint/2010/main" val="20127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third tool</a:t>
            </a:r>
            <a:r>
              <a:rPr lang="en-GB" sz="1200" kern="1200" baseline="0" dirty="0" smtClean="0">
                <a:solidFill>
                  <a:schemeClr val="tx1"/>
                </a:solidFill>
                <a:effectLst/>
                <a:latin typeface="+mn-lt"/>
                <a:ea typeface="+mn-ea"/>
                <a:cs typeface="+mn-cs"/>
              </a:rPr>
              <a:t> is a Lasting Power of Attorney for Health and Welfare (LPA).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An LPA gives the person or people you trust the legal power to make decisions on your behalf,</a:t>
            </a:r>
            <a:r>
              <a:rPr lang="en-GB" sz="1200" kern="1200" baseline="0" dirty="0" smtClean="0">
                <a:solidFill>
                  <a:schemeClr val="tx1"/>
                </a:solidFill>
                <a:effectLst/>
                <a:latin typeface="+mn-lt"/>
                <a:ea typeface="+mn-ea"/>
                <a:cs typeface="+mn-cs"/>
              </a:rPr>
              <a:t> I</a:t>
            </a:r>
            <a:r>
              <a:rPr lang="en-GB" sz="1200" kern="1200" dirty="0" smtClean="0">
                <a:solidFill>
                  <a:schemeClr val="tx1"/>
                </a:solidFill>
                <a:effectLst/>
                <a:latin typeface="+mn-lt"/>
                <a:ea typeface="+mn-ea"/>
                <a:cs typeface="+mn-cs"/>
              </a:rPr>
              <a:t>f you are unable 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It covers decisions about medical treatment, where you are cared for, and your daily routine.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It’s legally binding and you don’t need a solicitor.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It costs £82 but is free for those on certain benefits.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You must have someone you trust who is willing and able to fight your corner and not everyone has this – it is not an easy job.</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You</a:t>
            </a:r>
            <a:r>
              <a:rPr lang="en-GB" sz="1200" kern="1200" baseline="0" dirty="0" smtClean="0">
                <a:solidFill>
                  <a:schemeClr val="tx1"/>
                </a:solidFill>
                <a:effectLst/>
                <a:latin typeface="+mn-lt"/>
                <a:ea typeface="+mn-ea"/>
                <a:cs typeface="+mn-cs"/>
              </a:rPr>
              <a:t> cannot nominate yourself as someone else’s Power of Attorney – many people we have met in Newham think they can.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Next of kin do not have any legal authority to make health and care decisions.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You must have capacity to make an LPA.</a:t>
            </a: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407A8E-E951-1B4C-A24F-C1885FDE6A90}" type="slidenum">
              <a:rPr lang="en-US" smtClean="0"/>
              <a:t>8</a:t>
            </a:fld>
            <a:endParaRPr lang="en-US"/>
          </a:p>
        </p:txBody>
      </p:sp>
    </p:spTree>
    <p:extLst>
      <p:ext uri="{BB962C8B-B14F-4D97-AF65-F5344CB8AC3E}">
        <p14:creationId xmlns:p14="http://schemas.microsoft.com/office/powerpoint/2010/main" val="201273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Its</a:t>
            </a:r>
            <a:r>
              <a:rPr lang="en-GB" sz="1200" kern="1200" baseline="0" dirty="0" smtClean="0">
                <a:solidFill>
                  <a:schemeClr val="tx1"/>
                </a:solidFill>
                <a:effectLst/>
                <a:latin typeface="+mn-lt"/>
                <a:ea typeface="+mn-ea"/>
                <a:cs typeface="+mn-cs"/>
              </a:rPr>
              <a:t> really important that your advance care plan is shared, with the people involved in your care.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People should speak to their GP about recording it on their medical records.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more people that know about it and have a copy the better.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If</a:t>
            </a:r>
            <a:r>
              <a:rPr lang="en-GB" sz="1200" kern="1200" baseline="0" dirty="0" smtClean="0">
                <a:solidFill>
                  <a:schemeClr val="tx1"/>
                </a:solidFill>
                <a:effectLst/>
                <a:latin typeface="+mn-lt"/>
                <a:ea typeface="+mn-ea"/>
                <a:cs typeface="+mn-cs"/>
              </a:rPr>
              <a:t> you have made an Advance Decision to Refuse Treatment (ADRT) with Compassion in Dying then you can carry their ADRT card.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You can also buy a Medic Alert Bracelet stating you have an ADRT and ask your local ambulance service to keep a copy.</a:t>
            </a:r>
            <a:endParaRPr lang="en-GB"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Review regularly, and update where necessary especially if you have a new diagnosis or your wishes</a:t>
            </a:r>
            <a:r>
              <a:rPr lang="en-GB" sz="1200" kern="1200" baseline="0" dirty="0" smtClean="0">
                <a:solidFill>
                  <a:schemeClr val="tx1"/>
                </a:solidFill>
                <a:effectLst/>
                <a:latin typeface="+mn-lt"/>
                <a:ea typeface="+mn-ea"/>
                <a:cs typeface="+mn-cs"/>
              </a:rPr>
              <a:t> have</a:t>
            </a:r>
            <a:r>
              <a:rPr lang="en-GB" sz="1200" kern="1200" dirty="0" smtClean="0">
                <a:solidFill>
                  <a:schemeClr val="tx1"/>
                </a:solidFill>
                <a:effectLst/>
                <a:latin typeface="+mn-lt"/>
                <a:ea typeface="+mn-ea"/>
                <a:cs typeface="+mn-cs"/>
              </a:rPr>
              <a:t> changed.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407A8E-E951-1B4C-A24F-C1885FDE6A90}" type="slidenum">
              <a:rPr lang="en-US" smtClean="0"/>
              <a:t>9</a:t>
            </a:fld>
            <a:endParaRPr lang="en-US"/>
          </a:p>
        </p:txBody>
      </p:sp>
    </p:spTree>
    <p:extLst>
      <p:ext uri="{BB962C8B-B14F-4D97-AF65-F5344CB8AC3E}">
        <p14:creationId xmlns:p14="http://schemas.microsoft.com/office/powerpoint/2010/main" val="201273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67286C"/>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pPr>
              <a:defRPr/>
            </a:pPr>
            <a:fld id="{F1757E1F-6139-4749-8670-94496FF325C8}" type="datetime1">
              <a:rPr lang="en-GB" smtClean="0">
                <a:solidFill>
                  <a:prstClr val="black">
                    <a:tint val="75000"/>
                  </a:prstClr>
                </a:solidFill>
              </a:rPr>
              <a:t>20/09/2023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a:solidFill>
                  <a:prstClr val="black">
                    <a:tint val="75000"/>
                  </a:prstClr>
                </a:solidFill>
              </a:rPr>
              <a:t>Copyright © Compassion in Dying 2016</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E8CB7A0-174E-4412-A302-5B0309304164}"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4460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26B233-4027-454F-8EF2-652E71F3D979}" type="datetimeFigureOut">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9D4884-9173-4689-ADA6-E8C68BBDE9F9}" type="slidenum">
              <a:rPr lang="en-GB" smtClean="0">
                <a:solidFill>
                  <a:prstClr val="black">
                    <a:tint val="75000"/>
                  </a:prstClr>
                </a:solidFill>
              </a:rPr>
              <a:pPr/>
              <a:t>‹#›</a:t>
            </a:fld>
            <a:endParaRPr lang="en-GB">
              <a:solidFill>
                <a:prstClr val="black">
                  <a:tint val="75000"/>
                </a:prstClr>
              </a:solidFill>
            </a:endParaRPr>
          </a:p>
        </p:txBody>
      </p:sp>
      <p:sp>
        <p:nvSpPr>
          <p:cNvPr id="7" name="Title 1"/>
          <p:cNvSpPr>
            <a:spLocks noGrp="1"/>
          </p:cNvSpPr>
          <p:nvPr>
            <p:ph type="ctrTitle" hasCustomPrompt="1"/>
          </p:nvPr>
        </p:nvSpPr>
        <p:spPr>
          <a:xfrm>
            <a:off x="297054" y="278304"/>
            <a:ext cx="6858000" cy="744585"/>
          </a:xfrm>
        </p:spPr>
        <p:txBody>
          <a:bodyPr anchor="b">
            <a:norm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US" dirty="0"/>
              <a:t>TITLE SHOULD BE CAPS &amp; BOLD</a:t>
            </a:r>
            <a:endParaRPr lang="en-GB" dirty="0"/>
          </a:p>
        </p:txBody>
      </p:sp>
      <p:sp>
        <p:nvSpPr>
          <p:cNvPr id="12" name="Content Placeholder 2"/>
          <p:cNvSpPr>
            <a:spLocks noGrp="1"/>
          </p:cNvSpPr>
          <p:nvPr>
            <p:ph sz="half" idx="1" hasCustomPrompt="1"/>
          </p:nvPr>
        </p:nvSpPr>
        <p:spPr>
          <a:xfrm>
            <a:off x="214156" y="1825625"/>
            <a:ext cx="3886200" cy="4351338"/>
          </a:xfrm>
        </p:spPr>
        <p:txBody>
          <a:bodyPr>
            <a:normAutofit/>
          </a:bodyPr>
          <a:lstStyle>
            <a:lvl1pPr marL="0" indent="0">
              <a:buNone/>
              <a:defRPr sz="1500" baseline="0">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4538708" y="1825625"/>
            <a:ext cx="3886200" cy="3861742"/>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US" dirty="0"/>
              <a:t>Text aligned left</a:t>
            </a:r>
          </a:p>
        </p:txBody>
      </p:sp>
    </p:spTree>
    <p:extLst>
      <p:ext uri="{BB962C8B-B14F-4D97-AF65-F5344CB8AC3E}">
        <p14:creationId xmlns:p14="http://schemas.microsoft.com/office/powerpoint/2010/main" val="340450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26B233-4027-454F-8EF2-652E71F3D979}" type="datetimeFigureOut">
              <a:rPr lang="en-GB" smtClean="0">
                <a:solidFill>
                  <a:prstClr val="black">
                    <a:tint val="75000"/>
                  </a:prstClr>
                </a:solidFill>
              </a:rPr>
              <a:pPr/>
              <a:t>20/09/2023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79D4884-9173-4689-ADA6-E8C68BBDE9F9}" type="slidenum">
              <a:rPr lang="en-GB" smtClean="0">
                <a:solidFill>
                  <a:prstClr val="black">
                    <a:tint val="75000"/>
                  </a:prstClr>
                </a:solidFill>
              </a:rPr>
              <a:pPr/>
              <a:t>‹#›</a:t>
            </a:fld>
            <a:endParaRPr lang="en-GB" dirty="0">
              <a:solidFill>
                <a:prstClr val="black">
                  <a:tint val="75000"/>
                </a:prstClr>
              </a:solidFill>
            </a:endParaRPr>
          </a:p>
        </p:txBody>
      </p:sp>
      <p:sp>
        <p:nvSpPr>
          <p:cNvPr id="6" name="Title 1"/>
          <p:cNvSpPr>
            <a:spLocks noGrp="1"/>
          </p:cNvSpPr>
          <p:nvPr>
            <p:ph type="ctrTitle" hasCustomPrompt="1"/>
          </p:nvPr>
        </p:nvSpPr>
        <p:spPr>
          <a:xfrm>
            <a:off x="297054" y="278304"/>
            <a:ext cx="6858000" cy="744585"/>
          </a:xfrm>
        </p:spPr>
        <p:txBody>
          <a:bodyPr anchor="b">
            <a:norm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US" dirty="0"/>
              <a:t>TITLE SHOULD BE CAPS &amp; BOLD</a:t>
            </a:r>
            <a:endParaRPr lang="en-GB" dirty="0"/>
          </a:p>
        </p:txBody>
      </p:sp>
    </p:spTree>
    <p:extLst>
      <p:ext uri="{BB962C8B-B14F-4D97-AF65-F5344CB8AC3E}">
        <p14:creationId xmlns:p14="http://schemas.microsoft.com/office/powerpoint/2010/main" val="112750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7054" y="278304"/>
            <a:ext cx="6858000" cy="744585"/>
          </a:xfrm>
        </p:spPr>
        <p:txBody>
          <a:bodyPr anchor="b">
            <a:norm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US" dirty="0"/>
              <a:t>TITLE SHOULD BE CAPS &amp; BOLD</a:t>
            </a:r>
            <a:endParaRPr lang="en-GB" dirty="0"/>
          </a:p>
        </p:txBody>
      </p:sp>
      <p:sp>
        <p:nvSpPr>
          <p:cNvPr id="4" name="Date Placeholder 3"/>
          <p:cNvSpPr>
            <a:spLocks noGrp="1"/>
          </p:cNvSpPr>
          <p:nvPr>
            <p:ph type="dt" sz="half" idx="10"/>
          </p:nvPr>
        </p:nvSpPr>
        <p:spPr/>
        <p:txBody>
          <a:bodyPr/>
          <a:lstStyle/>
          <a:p>
            <a:fld id="{8842A83C-8322-4C00-A71E-4CA52811DAAF}" type="datetimeFigureOut">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122C651-F346-4B05-B65D-2D5AA18D30C3}" type="slidenum">
              <a:rPr lang="en-GB" smtClean="0">
                <a:solidFill>
                  <a:prstClr val="black">
                    <a:tint val="75000"/>
                  </a:prstClr>
                </a:solidFill>
              </a:rPr>
              <a:pPr/>
              <a:t>‹#›</a:t>
            </a:fld>
            <a:endParaRPr lang="en-GB">
              <a:solidFill>
                <a:prstClr val="black">
                  <a:tint val="75000"/>
                </a:prstClr>
              </a:solidFill>
            </a:endParaRPr>
          </a:p>
        </p:txBody>
      </p:sp>
      <p:sp>
        <p:nvSpPr>
          <p:cNvPr id="11" name="Content Placeholder 2"/>
          <p:cNvSpPr>
            <a:spLocks noGrp="1"/>
          </p:cNvSpPr>
          <p:nvPr>
            <p:ph sz="half" idx="1" hasCustomPrompt="1"/>
          </p:nvPr>
        </p:nvSpPr>
        <p:spPr>
          <a:xfrm>
            <a:off x="214156" y="1825625"/>
            <a:ext cx="3886200" cy="4351338"/>
          </a:xfrm>
        </p:spPr>
        <p:txBody>
          <a:bodyPr>
            <a:normAutofit/>
          </a:bodyPr>
          <a:lstStyle>
            <a:lvl1pPr marL="0" indent="0">
              <a:buNone/>
              <a:defRPr sz="15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4538708" y="1825625"/>
            <a:ext cx="3886200" cy="3861742"/>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US" dirty="0"/>
              <a:t>Text aligned left</a:t>
            </a:r>
          </a:p>
        </p:txBody>
      </p:sp>
    </p:spTree>
    <p:extLst>
      <p:ext uri="{BB962C8B-B14F-4D97-AF65-F5344CB8AC3E}">
        <p14:creationId xmlns:p14="http://schemas.microsoft.com/office/powerpoint/2010/main" val="195250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42A83C-8322-4C00-A71E-4CA52811DAAF}" type="datetimeFigureOut">
              <a:rPr lang="en-GB" smtClean="0">
                <a:solidFill>
                  <a:prstClr val="black">
                    <a:tint val="75000"/>
                  </a:prstClr>
                </a:solidFill>
              </a:rPr>
              <a:pPr/>
              <a:t>20/09/2023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122C651-F346-4B05-B65D-2D5AA18D30C3}" type="slidenum">
              <a:rPr lang="en-GB" smtClean="0">
                <a:solidFill>
                  <a:prstClr val="black">
                    <a:tint val="75000"/>
                  </a:prstClr>
                </a:solidFill>
              </a:rPr>
              <a:pPr/>
              <a:t>‹#›</a:t>
            </a:fld>
            <a:endParaRPr lang="en-GB">
              <a:solidFill>
                <a:prstClr val="black">
                  <a:tint val="75000"/>
                </a:prstClr>
              </a:solidFill>
            </a:endParaRPr>
          </a:p>
        </p:txBody>
      </p:sp>
      <p:sp>
        <p:nvSpPr>
          <p:cNvPr id="6" name="Title 1"/>
          <p:cNvSpPr>
            <a:spLocks noGrp="1"/>
          </p:cNvSpPr>
          <p:nvPr>
            <p:ph type="ctrTitle" hasCustomPrompt="1"/>
          </p:nvPr>
        </p:nvSpPr>
        <p:spPr>
          <a:xfrm>
            <a:off x="297054" y="278304"/>
            <a:ext cx="6858000" cy="744585"/>
          </a:xfrm>
        </p:spPr>
        <p:txBody>
          <a:bodyPr anchor="b">
            <a:norm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US" dirty="0"/>
              <a:t>TITLE SHOULD BE CAPS &amp; BOLD</a:t>
            </a:r>
            <a:endParaRPr lang="en-GB" dirty="0"/>
          </a:p>
        </p:txBody>
      </p:sp>
    </p:spTree>
    <p:extLst>
      <p:ext uri="{BB962C8B-B14F-4D97-AF65-F5344CB8AC3E}">
        <p14:creationId xmlns:p14="http://schemas.microsoft.com/office/powerpoint/2010/main" val="199799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7286C"/>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pPr>
              <a:defRPr/>
            </a:pPr>
            <a:fld id="{DBCDCE34-63D9-4DF4-9DFD-BBD0005CF021}" type="datetime1">
              <a:rPr lang="en-GB" smtClean="0">
                <a:solidFill>
                  <a:prstClr val="black">
                    <a:tint val="75000"/>
                  </a:prstClr>
                </a:solidFill>
              </a:rPr>
              <a:t>20/09/2023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smtClean="0">
                <a:solidFill>
                  <a:prstClr val="black">
                    <a:tint val="75000"/>
                  </a:prstClr>
                </a:solidFill>
              </a:rPr>
              <a:t>Copyright © Compassion in Dying 2016</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1CFE85-9CB0-4FA9-A770-E7083D76673A}"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9730942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7286C"/>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a:defRPr/>
            </a:pPr>
            <a:fld id="{DBCDCE34-63D9-4DF4-9DFD-BBD0005CF021}" type="datetime1">
              <a:rPr lang="en-GB" smtClean="0">
                <a:solidFill>
                  <a:prstClr val="black">
                    <a:tint val="75000"/>
                  </a:prstClr>
                </a:solidFill>
              </a:rPr>
              <a:t>20/09/2023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a:solidFill>
                  <a:prstClr val="black">
                    <a:tint val="75000"/>
                  </a:prstClr>
                </a:solidFill>
              </a:rPr>
              <a:t>Copyright © Compassion in Dying 2016</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1CFE85-9CB0-4FA9-A770-E7083D76673A}"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260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28A858D-64B6-419F-AEB9-DDEFFCB920A5}" type="datetime1">
              <a:rPr lang="en-GB" smtClean="0">
                <a:solidFill>
                  <a:prstClr val="black">
                    <a:tint val="75000"/>
                  </a:prstClr>
                </a:solidFill>
              </a:rPr>
              <a:t>20/09/2023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GB">
                <a:solidFill>
                  <a:prstClr val="black">
                    <a:tint val="75000"/>
                  </a:prstClr>
                </a:solidFill>
              </a:rPr>
              <a:t>Copyright © Compassion in Dying 2016</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7B9B8FC-74AC-4598-87BF-085335A4BFC2}"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7150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6ECACEBC-2A68-4C0D-902D-0029DB51770B}" type="datetime1">
              <a:rPr lang="en-GB" smtClean="0">
                <a:solidFill>
                  <a:prstClr val="black">
                    <a:tint val="75000"/>
                  </a:prstClr>
                </a:solidFill>
              </a:rPr>
              <a:t>20/09/2023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GB">
                <a:solidFill>
                  <a:prstClr val="black">
                    <a:tint val="75000"/>
                  </a:prstClr>
                </a:solidFill>
              </a:rPr>
              <a:t>Copyright © Compassion in Dying 2016</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C419549-1E0B-4C93-92D1-53A192BEFB3A}"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97268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D5512FA6-6839-45E1-A07D-667C6C322173}" type="datetime1">
              <a:rPr lang="en-GB" smtClean="0">
                <a:solidFill>
                  <a:prstClr val="black">
                    <a:tint val="75000"/>
                  </a:prstClr>
                </a:solidFill>
              </a:rPr>
              <a:t>20/09/2023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GB">
                <a:solidFill>
                  <a:prstClr val="black">
                    <a:tint val="75000"/>
                  </a:prstClr>
                </a:solidFill>
              </a:rPr>
              <a:t>Copyright © Compassion in Dying 2016</a:t>
            </a: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E8F174D-AFF1-4D98-B31D-550BD345967F}"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8074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pPr>
              <a:defRPr/>
            </a:pPr>
            <a:fld id="{C6419984-36E8-475B-A129-FE403813BEDE}" type="datetime1">
              <a:rPr lang="en-GB" smtClean="0">
                <a:solidFill>
                  <a:prstClr val="black">
                    <a:tint val="75000"/>
                  </a:prstClr>
                </a:solidFill>
              </a:rPr>
              <a:t>20/09/2023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GB">
                <a:solidFill>
                  <a:prstClr val="black">
                    <a:tint val="75000"/>
                  </a:prstClr>
                </a:solidFill>
              </a:rPr>
              <a:t>Copyright © Compassion in Dying 2016</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AB69764-2DCF-403C-9F9E-8983627DB307}"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3930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75A5144-EB34-4612-97B1-1C9CF21A76BD}" type="datetime1">
              <a:rPr lang="en-GB" smtClean="0">
                <a:solidFill>
                  <a:prstClr val="black">
                    <a:tint val="75000"/>
                  </a:prstClr>
                </a:solidFill>
              </a:rPr>
              <a:t>20/09/2023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GB">
                <a:solidFill>
                  <a:prstClr val="black">
                    <a:tint val="75000"/>
                  </a:prstClr>
                </a:solidFill>
              </a:rPr>
              <a:t>Copyright © Compassion in Dying 2016</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80CA202-5106-4234-83E1-922CC92AED22}"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4765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3A4948-3997-40F7-90A6-1298D86F0C10}" type="datetime1">
              <a:rPr lang="en-GB" smtClean="0">
                <a:solidFill>
                  <a:prstClr val="black">
                    <a:tint val="75000"/>
                  </a:prstClr>
                </a:solidFill>
              </a:rPr>
              <a:t>20/09/2023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GB">
                <a:solidFill>
                  <a:prstClr val="black">
                    <a:tint val="75000"/>
                  </a:prstClr>
                </a:solidFill>
              </a:rPr>
              <a:t>Copyright © Compassion in Dying 2016</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7A188C7-618F-4369-A041-7032CC1F8D10}"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3105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B6AC234-63DF-45B4-B9C9-BB0A761B3825}" type="datetime1">
              <a:rPr lang="en-GB" smtClean="0">
                <a:solidFill>
                  <a:prstClr val="black">
                    <a:tint val="75000"/>
                  </a:prstClr>
                </a:solidFill>
              </a:rPr>
              <a:t>20/09/2023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GB">
                <a:solidFill>
                  <a:prstClr val="black">
                    <a:tint val="75000"/>
                  </a:prstClr>
                </a:solidFill>
              </a:rPr>
              <a:t>Copyright © Compassion in Dying 2016</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6900CFE-2C5F-4CFE-993B-D9960ECD7086}"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565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482952"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2A3EECD3-A8A6-48E7-9E87-569EE2B78777}" type="datetime1">
              <a:rPr lang="en-GB" smtClean="0">
                <a:solidFill>
                  <a:prstClr val="black">
                    <a:tint val="75000"/>
                  </a:prstClr>
                </a:solidFill>
                <a:latin typeface="Arial" charset="0"/>
              </a:rPr>
              <a:t>20/09/2023</a:t>
            </a:fld>
            <a:endParaRPr lang="en-GB"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r>
              <a:rPr lang="en-GB">
                <a:solidFill>
                  <a:prstClr val="black">
                    <a:tint val="75000"/>
                  </a:prstClr>
                </a:solidFill>
                <a:latin typeface="Arial" charset="0"/>
              </a:rPr>
              <a:t>Copyright © Compassion in Dying 2016</a:t>
            </a:r>
            <a:endParaRPr lang="en-GB"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5EDE6090-A83B-442D-831E-6F656CE84F03}" type="slidenum">
              <a:rPr lang="en-GB" smtClean="0">
                <a:solidFill>
                  <a:prstClr val="black">
                    <a:tint val="75000"/>
                  </a:prstClr>
                </a:solidFill>
                <a:latin typeface="Arial" charset="0"/>
              </a:rPr>
              <a:pPr defTabSz="914400" fontAlgn="base">
                <a:spcBef>
                  <a:spcPct val="0"/>
                </a:spcBef>
                <a:spcAft>
                  <a:spcPct val="0"/>
                </a:spcAft>
                <a:defRPr/>
              </a:pPr>
              <a:t>‹#›</a:t>
            </a:fld>
            <a:endParaRPr lang="en-GB" dirty="0">
              <a:solidFill>
                <a:prstClr val="black">
                  <a:tint val="75000"/>
                </a:prstClr>
              </a:solidFill>
              <a:latin typeface="Arial" charset="0"/>
            </a:endParaRPr>
          </a:p>
        </p:txBody>
      </p:sp>
    </p:spTree>
    <p:extLst>
      <p:ext uri="{BB962C8B-B14F-4D97-AF65-F5344CB8AC3E}">
        <p14:creationId xmlns:p14="http://schemas.microsoft.com/office/powerpoint/2010/main" val="3466940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ctr" defTabSz="914400" rtl="0" eaLnBrk="1" latinLnBrk="0" hangingPunct="1">
        <a:spcBef>
          <a:spcPct val="0"/>
        </a:spcBef>
        <a:buNone/>
        <a:defRPr sz="4400" kern="1200">
          <a:solidFill>
            <a:srgbClr val="67286C"/>
          </a:solidFill>
          <a:latin typeface="Interstate Bold"/>
          <a:ea typeface="+mj-ea"/>
          <a:cs typeface="Interstate Bold"/>
        </a:defRPr>
      </a:lvl1pPr>
    </p:titleStyle>
    <p:bodyStyle>
      <a:lvl1pPr marL="342900" indent="-342900" algn="l" defTabSz="914400" rtl="0" eaLnBrk="1" latinLnBrk="0" hangingPunct="1">
        <a:lnSpc>
          <a:spcPct val="100000"/>
        </a:lnSpc>
        <a:spcBef>
          <a:spcPct val="20000"/>
        </a:spcBef>
        <a:buFont typeface="Arial" panose="020B0604020202020204" pitchFamily="34" charset="0"/>
        <a:buChar char="•"/>
        <a:defRPr sz="3200" kern="1200">
          <a:solidFill>
            <a:srgbClr val="006580"/>
          </a:solidFill>
          <a:latin typeface="Arial"/>
          <a:ea typeface="+mn-ea"/>
          <a:cs typeface="Arial"/>
        </a:defRPr>
      </a:lvl1pPr>
      <a:lvl2pPr marL="742950" indent="-285750" algn="l" defTabSz="914400" rtl="0" eaLnBrk="1" latinLnBrk="0" hangingPunct="1">
        <a:lnSpc>
          <a:spcPct val="100000"/>
        </a:lnSpc>
        <a:spcBef>
          <a:spcPct val="20000"/>
        </a:spcBef>
        <a:buFont typeface="Arial" panose="020B0604020202020204" pitchFamily="34" charset="0"/>
        <a:buChar char="–"/>
        <a:defRPr sz="2800" kern="1200">
          <a:solidFill>
            <a:srgbClr val="006580"/>
          </a:solidFill>
          <a:latin typeface="Arial"/>
          <a:ea typeface="+mn-ea"/>
          <a:cs typeface="Arial"/>
        </a:defRPr>
      </a:lvl2pPr>
      <a:lvl3pPr marL="1143000" indent="-228600" algn="l" defTabSz="914400" rtl="0" eaLnBrk="1" latinLnBrk="0" hangingPunct="1">
        <a:lnSpc>
          <a:spcPct val="100000"/>
        </a:lnSpc>
        <a:spcBef>
          <a:spcPct val="20000"/>
        </a:spcBef>
        <a:buFont typeface="Arial" panose="020B0604020202020204" pitchFamily="34" charset="0"/>
        <a:buChar char="•"/>
        <a:defRPr sz="2400" kern="1200">
          <a:solidFill>
            <a:srgbClr val="006580"/>
          </a:solidFill>
          <a:latin typeface="Arial"/>
          <a:ea typeface="+mn-ea"/>
          <a:cs typeface="Arial"/>
        </a:defRPr>
      </a:lvl3pPr>
      <a:lvl4pPr marL="1600200" indent="-228600" algn="l" defTabSz="914400" rtl="0" eaLnBrk="1" latinLnBrk="0" hangingPunct="1">
        <a:lnSpc>
          <a:spcPct val="100000"/>
        </a:lnSpc>
        <a:spcBef>
          <a:spcPct val="20000"/>
        </a:spcBef>
        <a:buFont typeface="Arial" panose="020B0604020202020204" pitchFamily="34" charset="0"/>
        <a:buChar char="–"/>
        <a:defRPr sz="2000" kern="1200">
          <a:solidFill>
            <a:srgbClr val="006580"/>
          </a:solidFill>
          <a:latin typeface="Arial"/>
          <a:ea typeface="+mn-ea"/>
          <a:cs typeface="Arial"/>
        </a:defRPr>
      </a:lvl4pPr>
      <a:lvl5pPr marL="2057400" indent="-228600" algn="l" defTabSz="914400" rtl="0" eaLnBrk="1" latinLnBrk="0" hangingPunct="1">
        <a:lnSpc>
          <a:spcPct val="100000"/>
        </a:lnSpc>
        <a:spcBef>
          <a:spcPct val="20000"/>
        </a:spcBef>
        <a:buFont typeface="Arial" panose="020B0604020202020204" pitchFamily="34" charset="0"/>
        <a:buChar char="»"/>
        <a:defRPr sz="2000" kern="1200">
          <a:solidFill>
            <a:srgbClr val="006580"/>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D26B233-4027-454F-8EF2-652E71F3D979}" type="datetimeFigureOut">
              <a:rPr lang="en-GB" smtClean="0">
                <a:solidFill>
                  <a:prstClr val="black">
                    <a:tint val="75000"/>
                  </a:prstClr>
                </a:solidFill>
              </a:rPr>
              <a:pPr defTabSz="685800"/>
              <a:t>20/09/2023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79D4884-9173-4689-ADA6-E8C68BBDE9F9}" type="slidenum">
              <a:rPr lang="en-GB" smtClean="0">
                <a:solidFill>
                  <a:prstClr val="black">
                    <a:tint val="75000"/>
                  </a:prstClr>
                </a:solidFill>
              </a:rPr>
              <a:pPr defTabSz="685800"/>
              <a:t>‹#›</a:t>
            </a:fld>
            <a:endParaRPr lang="en-GB">
              <a:solidFill>
                <a:prstClr val="black">
                  <a:tint val="75000"/>
                </a:prstClr>
              </a:solidFill>
            </a:endParaRPr>
          </a:p>
        </p:txBody>
      </p:sp>
      <p:pic>
        <p:nvPicPr>
          <p:cNvPr id="7" name="Picture 6" descr="A picture containing rectangle&#10;&#10;Description automatically generated">
            <a:extLst>
              <a:ext uri="{FF2B5EF4-FFF2-40B4-BE49-F238E27FC236}">
                <a16:creationId xmlns="" xmlns:a16="http://schemas.microsoft.com/office/drawing/2014/main" id="{78AC08A8-E882-2BE0-9AEC-0382C865E12A}"/>
              </a:ext>
            </a:extLst>
          </p:cNvPr>
          <p:cNvPicPr>
            <a:picLocks noChangeAspect="1"/>
          </p:cNvPicPr>
          <p:nvPr userDrawn="1"/>
        </p:nvPicPr>
        <p:blipFill>
          <a:blip r:embed="rId7"/>
          <a:stretch>
            <a:fillRect/>
          </a:stretch>
        </p:blipFill>
        <p:spPr>
          <a:xfrm>
            <a:off x="0" y="7189"/>
            <a:ext cx="9144000" cy="6843623"/>
          </a:xfrm>
          <a:prstGeom prst="rect">
            <a:avLst/>
          </a:prstGeom>
        </p:spPr>
      </p:pic>
    </p:spTree>
    <p:extLst>
      <p:ext uri="{BB962C8B-B14F-4D97-AF65-F5344CB8AC3E}">
        <p14:creationId xmlns:p14="http://schemas.microsoft.com/office/powerpoint/2010/main" val="236133133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ompassionindying.org.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287463"/>
            <a:ext cx="7772400" cy="4713287"/>
          </a:xfrm>
        </p:spPr>
        <p:txBody>
          <a:bodyPr>
            <a:normAutofit/>
          </a:bodyPr>
          <a:lstStyle/>
          <a:p>
            <a:r>
              <a:rPr lang="en-GB" sz="2000" b="1" dirty="0" smtClean="0">
                <a:solidFill>
                  <a:schemeClr val="tx1"/>
                </a:solidFill>
              </a:rPr>
              <a:t>How to use these slides</a:t>
            </a:r>
            <a:r>
              <a:rPr lang="en-GB" sz="2000" dirty="0" smtClean="0">
                <a:solidFill>
                  <a:schemeClr val="tx1"/>
                </a:solidFill>
              </a:rPr>
              <a:t/>
            </a:r>
            <a:br>
              <a:rPr lang="en-GB" sz="2000" dirty="0" smtClean="0">
                <a:solidFill>
                  <a:schemeClr val="tx1"/>
                </a:solidFill>
              </a:rPr>
            </a:br>
            <a:r>
              <a:rPr lang="en-GB" sz="2000" dirty="0" smtClean="0">
                <a:solidFill>
                  <a:schemeClr val="tx1"/>
                </a:solidFill>
              </a:rPr>
              <a:t/>
            </a:r>
            <a:br>
              <a:rPr lang="en-GB" sz="2000" dirty="0" smtClean="0">
                <a:solidFill>
                  <a:schemeClr val="tx1"/>
                </a:solidFill>
              </a:rPr>
            </a:br>
            <a:r>
              <a:rPr lang="en-GB" sz="2000" dirty="0" smtClean="0">
                <a:solidFill>
                  <a:schemeClr val="tx1"/>
                </a:solidFill>
              </a:rPr>
              <a:t>These </a:t>
            </a:r>
            <a:r>
              <a:rPr lang="en-GB" sz="2000" dirty="0">
                <a:solidFill>
                  <a:schemeClr val="tx1"/>
                </a:solidFill>
              </a:rPr>
              <a:t>slides can be used by anyone who would like to </a:t>
            </a:r>
            <a:r>
              <a:rPr lang="en-GB" sz="2000" dirty="0" smtClean="0">
                <a:solidFill>
                  <a:schemeClr val="tx1"/>
                </a:solidFill>
              </a:rPr>
              <a:t>deliver </a:t>
            </a:r>
            <a:r>
              <a:rPr lang="en-GB" sz="2000" dirty="0">
                <a:solidFill>
                  <a:schemeClr val="tx1"/>
                </a:solidFill>
              </a:rPr>
              <a:t>a basic awareness </a:t>
            </a:r>
            <a:r>
              <a:rPr lang="en-GB" sz="2000" dirty="0" smtClean="0">
                <a:solidFill>
                  <a:schemeClr val="tx1"/>
                </a:solidFill>
              </a:rPr>
              <a:t>session on advance </a:t>
            </a:r>
            <a:r>
              <a:rPr lang="en-GB" sz="2000" dirty="0">
                <a:solidFill>
                  <a:schemeClr val="tx1"/>
                </a:solidFill>
              </a:rPr>
              <a:t>care </a:t>
            </a:r>
            <a:r>
              <a:rPr lang="en-GB" sz="2000" dirty="0" smtClean="0">
                <a:solidFill>
                  <a:schemeClr val="tx1"/>
                </a:solidFill>
              </a:rPr>
              <a:t>planning</a:t>
            </a:r>
            <a:r>
              <a:rPr lang="en-GB" sz="2000" dirty="0">
                <a:solidFill>
                  <a:schemeClr val="tx1"/>
                </a:solidFill>
              </a:rPr>
              <a:t>.</a:t>
            </a:r>
            <a:r>
              <a:rPr lang="en-GB" sz="2000" dirty="0" smtClean="0">
                <a:solidFill>
                  <a:schemeClr val="tx1"/>
                </a:solidFill>
              </a:rPr>
              <a:t/>
            </a:r>
            <a:br>
              <a:rPr lang="en-GB" sz="2000" dirty="0" smtClean="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If you need </a:t>
            </a:r>
            <a:r>
              <a:rPr lang="en-GB" sz="2000" dirty="0" smtClean="0">
                <a:solidFill>
                  <a:schemeClr val="tx1"/>
                </a:solidFill>
              </a:rPr>
              <a:t>more </a:t>
            </a:r>
            <a:r>
              <a:rPr lang="en-GB" sz="2000" dirty="0">
                <a:solidFill>
                  <a:schemeClr val="tx1"/>
                </a:solidFill>
              </a:rPr>
              <a:t>information or have any questions </a:t>
            </a:r>
            <a:r>
              <a:rPr lang="en-GB" sz="2000" dirty="0" smtClean="0">
                <a:solidFill>
                  <a:schemeClr val="tx1"/>
                </a:solidFill>
              </a:rPr>
              <a:t>contact</a:t>
            </a:r>
            <a:r>
              <a:rPr lang="en-GB" sz="2000" dirty="0">
                <a:solidFill>
                  <a:schemeClr val="tx1"/>
                </a:solidFill>
              </a:rPr>
              <a:t/>
            </a:r>
            <a:br>
              <a:rPr lang="en-GB" sz="2000" dirty="0">
                <a:solidFill>
                  <a:schemeClr val="tx1"/>
                </a:solidFill>
              </a:rPr>
            </a:br>
            <a:r>
              <a:rPr lang="en-GB" sz="2000" dirty="0" smtClean="0">
                <a:solidFill>
                  <a:schemeClr val="tx1"/>
                </a:solidFill>
              </a:rPr>
              <a:t>Compassion </a:t>
            </a:r>
            <a:r>
              <a:rPr lang="en-GB" sz="2000" dirty="0">
                <a:solidFill>
                  <a:schemeClr val="tx1"/>
                </a:solidFill>
              </a:rPr>
              <a:t>in </a:t>
            </a:r>
            <a:r>
              <a:rPr lang="en-GB" sz="2000" dirty="0" smtClean="0">
                <a:solidFill>
                  <a:schemeClr val="tx1"/>
                </a:solidFill>
              </a:rPr>
              <a:t>Dying:</a:t>
            </a:r>
            <a:br>
              <a:rPr lang="en-GB" sz="2000" dirty="0" smtClean="0">
                <a:solidFill>
                  <a:schemeClr val="tx1"/>
                </a:solidFill>
              </a:rPr>
            </a:br>
            <a:r>
              <a:rPr lang="en-GB" sz="2000" dirty="0">
                <a:solidFill>
                  <a:schemeClr val="tx1"/>
                </a:solidFill>
              </a:rPr>
              <a:t/>
            </a:r>
            <a:br>
              <a:rPr lang="en-GB" sz="2000" dirty="0">
                <a:solidFill>
                  <a:schemeClr val="tx1"/>
                </a:solidFill>
              </a:rPr>
            </a:br>
            <a:r>
              <a:rPr lang="en-GB" sz="2000" dirty="0" smtClean="0">
                <a:solidFill>
                  <a:schemeClr val="tx1"/>
                </a:solidFill>
              </a:rPr>
              <a:t>0800 </a:t>
            </a:r>
            <a:r>
              <a:rPr lang="en-GB" sz="2000" dirty="0">
                <a:solidFill>
                  <a:schemeClr val="tx1"/>
                </a:solidFill>
              </a:rPr>
              <a:t>999 </a:t>
            </a:r>
            <a:r>
              <a:rPr lang="en-GB" sz="2000" dirty="0" smtClean="0">
                <a:solidFill>
                  <a:schemeClr val="tx1"/>
                </a:solidFill>
              </a:rPr>
              <a:t>2434 / </a:t>
            </a:r>
            <a:r>
              <a:rPr lang="en-GB" sz="2000" dirty="0" smtClean="0">
                <a:hlinkClick r:id="rId3"/>
              </a:rPr>
              <a:t>info@compassionindying.org.uk</a:t>
            </a:r>
            <a:r>
              <a:rPr lang="en-GB" sz="2000" dirty="0" smtClean="0"/>
              <a:t> </a:t>
            </a:r>
            <a:r>
              <a:rPr lang="en-GB" sz="4800" dirty="0"/>
              <a:t/>
            </a:r>
            <a:br>
              <a:rPr lang="en-GB" sz="4800" dirty="0"/>
            </a:br>
            <a:endParaRPr lang="en-GB" sz="4800" dirty="0"/>
          </a:p>
        </p:txBody>
      </p:sp>
    </p:spTree>
    <p:extLst>
      <p:ext uri="{BB962C8B-B14F-4D97-AF65-F5344CB8AC3E}">
        <p14:creationId xmlns:p14="http://schemas.microsoft.com/office/powerpoint/2010/main" val="261930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520" y="278304"/>
            <a:ext cx="6858000" cy="744585"/>
          </a:xfrm>
        </p:spPr>
        <p:txBody>
          <a:bodyPr>
            <a:noAutofit/>
          </a:bodyPr>
          <a:lstStyle/>
          <a:p>
            <a:r>
              <a:rPr lang="en-GB" sz="2700" dirty="0" smtClean="0"/>
              <a:t>Key points</a:t>
            </a:r>
            <a:endParaRPr lang="en-GB" sz="2700" dirty="0"/>
          </a:p>
        </p:txBody>
      </p:sp>
      <p:graphicFrame>
        <p:nvGraphicFramePr>
          <p:cNvPr id="3" name="Table 2"/>
          <p:cNvGraphicFramePr>
            <a:graphicFrameLocks noGrp="1"/>
          </p:cNvGraphicFramePr>
          <p:nvPr>
            <p:extLst>
              <p:ext uri="{D42A27DB-BD31-4B8C-83A1-F6EECF244321}">
                <p14:modId xmlns:p14="http://schemas.microsoft.com/office/powerpoint/2010/main" val="2620891448"/>
              </p:ext>
            </p:extLst>
          </p:nvPr>
        </p:nvGraphicFramePr>
        <p:xfrm>
          <a:off x="432520" y="1491174"/>
          <a:ext cx="8134705" cy="4206240"/>
        </p:xfrm>
        <a:graphic>
          <a:graphicData uri="http://schemas.openxmlformats.org/drawingml/2006/table">
            <a:tbl>
              <a:tblPr firstRow="1" firstCol="1" bandRow="1"/>
              <a:tblGrid>
                <a:gridCol w="2401795"/>
                <a:gridCol w="5732910"/>
              </a:tblGrid>
              <a:tr h="546194">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r"/>
                      <a:endParaRPr lang="en-GB" sz="1200" dirty="0">
                        <a:solidFill>
                          <a:schemeClr val="tx1"/>
                        </a:solidFill>
                        <a:latin typeface="Arial" panose="020B0604020202020204" pitchFamily="34" charset="0"/>
                        <a:cs typeface="Arial" panose="020B0604020202020204" pitchFamily="34" charset="0"/>
                      </a:endParaRPr>
                    </a:p>
                    <a:p>
                      <a:pPr algn="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lumMod val="75000"/>
                          <a:lumOff val="25000"/>
                        </a:sysClr>
                      </a:solidFill>
                      <a:prstDash val="solid"/>
                      <a:round/>
                      <a:headEnd type="none" w="med" len="med"/>
                      <a:tailEnd type="none" w="med" len="med"/>
                    </a:lnL>
                    <a:lnR w="12700" cap="flat" cmpd="sng" algn="ctr">
                      <a:solidFill>
                        <a:sysClr val="windowText" lastClr="000000">
                          <a:lumMod val="75000"/>
                          <a:lumOff val="25000"/>
                        </a:sysClr>
                      </a:solidFill>
                      <a:prstDash val="solid"/>
                      <a:round/>
                      <a:headEnd type="none" w="med" len="med"/>
                      <a:tailEnd type="none" w="med" len="med"/>
                    </a:lnR>
                    <a:lnT w="12700" cap="flat" cmpd="sng" algn="ctr">
                      <a:solidFill>
                        <a:sysClr val="windowText" lastClr="000000">
                          <a:lumMod val="75000"/>
                          <a:lumOff val="25000"/>
                        </a:sysClr>
                      </a:solidFill>
                      <a:prstDash val="solid"/>
                      <a:round/>
                      <a:headEnd type="none" w="med" len="med"/>
                      <a:tailEnd type="none" w="med" len="med"/>
                    </a:lnT>
                    <a:lnB w="12700" cap="flat" cmpd="sng" algn="ctr">
                      <a:solidFill>
                        <a:sysClr val="windowText" lastClr="000000">
                          <a:lumMod val="75000"/>
                          <a:lumOff val="2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endParaRPr lang="en-GB" sz="1200" dirty="0">
                        <a:solidFill>
                          <a:srgbClr val="67286C"/>
                        </a:solidFill>
                        <a:latin typeface="Arial" panose="020B0604020202020204" pitchFamily="34" charset="0"/>
                        <a:cs typeface="Arial" panose="020B0604020202020204" pitchFamily="34" charset="0"/>
                      </a:endParaRPr>
                    </a:p>
                    <a:p>
                      <a:pPr algn="ctr"/>
                      <a:r>
                        <a:rPr lang="en-GB" sz="2000" dirty="0">
                          <a:solidFill>
                            <a:schemeClr val="bg1"/>
                          </a:solidFill>
                          <a:latin typeface="Arial" panose="020B0604020202020204" pitchFamily="34" charset="0"/>
                          <a:cs typeface="Arial" panose="020B0604020202020204" pitchFamily="34" charset="0"/>
                        </a:rPr>
                        <a:t>Key points</a:t>
                      </a:r>
                    </a:p>
                  </a:txBody>
                  <a:tcPr>
                    <a:lnL w="12700" cap="flat" cmpd="sng" algn="ctr">
                      <a:solidFill>
                        <a:sysClr val="windowText" lastClr="000000">
                          <a:lumMod val="75000"/>
                          <a:lumOff val="25000"/>
                        </a:sysClr>
                      </a:solidFill>
                      <a:prstDash val="solid"/>
                      <a:round/>
                      <a:headEnd type="none" w="med" len="med"/>
                      <a:tailEnd type="none" w="med" len="med"/>
                    </a:lnL>
                    <a:lnR w="12700" cap="flat" cmpd="sng" algn="ctr">
                      <a:solidFill>
                        <a:sysClr val="windowText" lastClr="000000">
                          <a:lumMod val="75000"/>
                          <a:lumOff val="25000"/>
                        </a:sysClr>
                      </a:solidFill>
                      <a:prstDash val="solid"/>
                      <a:round/>
                      <a:headEnd type="none" w="med" len="med"/>
                      <a:tailEnd type="none" w="med" len="med"/>
                    </a:lnR>
                    <a:lnT w="12700" cap="flat" cmpd="sng" algn="ctr">
                      <a:solidFill>
                        <a:sysClr val="windowText" lastClr="000000">
                          <a:lumMod val="75000"/>
                          <a:lumOff val="25000"/>
                        </a:sysClr>
                      </a:solidFill>
                      <a:prstDash val="solid"/>
                      <a:round/>
                      <a:headEnd type="none" w="med" len="med"/>
                      <a:tailEnd type="none" w="med" len="med"/>
                    </a:lnT>
                    <a:lnB w="12700" cap="flat" cmpd="sng" algn="ctr">
                      <a:solidFill>
                        <a:sysClr val="windowText" lastClr="000000">
                          <a:lumMod val="75000"/>
                          <a:lumOff val="2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236123">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Arial" panose="020B0604020202020204" pitchFamily="34" charset="0"/>
                          <a:cs typeface="Arial" panose="020B0604020202020204" pitchFamily="34" charset="0"/>
                        </a:rPr>
                        <a:t>Advance Statement</a:t>
                      </a:r>
                    </a:p>
                  </a:txBody>
                  <a:tcPr>
                    <a:lnL w="12700" cap="flat" cmpd="sng" algn="ctr">
                      <a:solidFill>
                        <a:sysClr val="windowText" lastClr="000000">
                          <a:lumMod val="75000"/>
                          <a:lumOff val="25000"/>
                        </a:sysClr>
                      </a:solidFill>
                      <a:prstDash val="solid"/>
                      <a:round/>
                      <a:headEnd type="none" w="med" len="med"/>
                      <a:tailEnd type="none" w="med" len="med"/>
                    </a:lnL>
                    <a:lnR w="12700" cap="flat" cmpd="sng" algn="ctr">
                      <a:solidFill>
                        <a:sysClr val="windowText" lastClr="000000">
                          <a:lumMod val="75000"/>
                          <a:lumOff val="25000"/>
                        </a:sysClr>
                      </a:solidFill>
                      <a:prstDash val="solid"/>
                      <a:round/>
                      <a:headEnd type="none" w="med" len="med"/>
                      <a:tailEnd type="none" w="med" len="med"/>
                    </a:lnR>
                    <a:lnT w="12700" cap="flat" cmpd="sng" algn="ctr">
                      <a:solidFill>
                        <a:sysClr val="windowText" lastClr="000000">
                          <a:lumMod val="75000"/>
                          <a:lumOff val="25000"/>
                        </a:sysClr>
                      </a:solidFill>
                      <a:prstDash val="solid"/>
                      <a:round/>
                      <a:headEnd type="none" w="med" len="med"/>
                      <a:tailEnd type="none" w="med" len="med"/>
                    </a:lnT>
                    <a:lnB w="12700" cap="flat" cmpd="sng" algn="ctr">
                      <a:solidFill>
                        <a:sysClr val="windowText" lastClr="000000">
                          <a:lumMod val="75000"/>
                          <a:lumOff val="2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baseline="0" dirty="0">
                          <a:solidFill>
                            <a:schemeClr val="accent1">
                              <a:lumMod val="75000"/>
                            </a:schemeClr>
                          </a:solidFill>
                          <a:latin typeface="Arial" panose="020B0604020202020204" pitchFamily="34" charset="0"/>
                          <a:cs typeface="Arial" panose="020B0604020202020204" pitchFamily="34" charset="0"/>
                        </a:rPr>
                        <a:t>Telling people what is important to you</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baseline="0" dirty="0">
                          <a:solidFill>
                            <a:schemeClr val="accent1">
                              <a:lumMod val="75000"/>
                            </a:schemeClr>
                          </a:solidFill>
                          <a:latin typeface="Arial" panose="020B0604020202020204" pitchFamily="34" charset="0"/>
                          <a:cs typeface="Arial" panose="020B0604020202020204" pitchFamily="34" charset="0"/>
                        </a:rPr>
                        <a:t>Free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baseline="0" dirty="0">
                          <a:solidFill>
                            <a:schemeClr val="accent1">
                              <a:lumMod val="75000"/>
                            </a:schemeClr>
                          </a:solidFill>
                          <a:latin typeface="Arial" panose="020B0604020202020204" pitchFamily="34" charset="0"/>
                          <a:cs typeface="Arial" panose="020B0604020202020204" pitchFamily="34" charset="0"/>
                        </a:rPr>
                        <a:t>Not legally binding but must be used to help make decisions about your care</a:t>
                      </a:r>
                      <a:endParaRPr lang="en-GB" sz="20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ysClr val="windowText" lastClr="000000">
                          <a:lumMod val="75000"/>
                          <a:lumOff val="25000"/>
                        </a:sysClr>
                      </a:solidFill>
                      <a:prstDash val="solid"/>
                      <a:round/>
                      <a:headEnd type="none" w="med" len="med"/>
                      <a:tailEnd type="none" w="med" len="med"/>
                    </a:lnL>
                    <a:lnR w="12700" cap="flat" cmpd="sng" algn="ctr">
                      <a:solidFill>
                        <a:sysClr val="windowText" lastClr="000000">
                          <a:lumMod val="75000"/>
                          <a:lumOff val="25000"/>
                        </a:sysClr>
                      </a:solidFill>
                      <a:prstDash val="solid"/>
                      <a:round/>
                      <a:headEnd type="none" w="med" len="med"/>
                      <a:tailEnd type="none" w="med" len="med"/>
                    </a:lnR>
                    <a:lnT w="12700" cap="flat" cmpd="sng" algn="ctr">
                      <a:solidFill>
                        <a:sysClr val="windowText" lastClr="000000">
                          <a:lumMod val="75000"/>
                          <a:lumOff val="25000"/>
                        </a:sysClr>
                      </a:solidFill>
                      <a:prstDash val="solid"/>
                      <a:round/>
                      <a:headEnd type="none" w="med" len="med"/>
                      <a:tailEnd type="none" w="med" len="med"/>
                    </a:lnT>
                    <a:lnB w="12700" cap="flat" cmpd="sng" algn="ctr">
                      <a:solidFill>
                        <a:sysClr val="windowText" lastClr="000000">
                          <a:lumMod val="75000"/>
                          <a:lumOff val="25000"/>
                        </a:sysClr>
                      </a:solidFill>
                      <a:prstDash val="solid"/>
                      <a:round/>
                      <a:headEnd type="none" w="med" len="med"/>
                      <a:tailEnd type="none" w="med" len="med"/>
                    </a:lnB>
                    <a:lnTlToBr w="12700" cmpd="sng">
                      <a:noFill/>
                      <a:prstDash val="solid"/>
                    </a:lnTlToBr>
                    <a:lnBlToTr w="12700" cmpd="sng">
                      <a:noFill/>
                      <a:prstDash val="solid"/>
                    </a:lnBlToTr>
                    <a:noFill/>
                  </a:tcPr>
                </a:tc>
              </a:tr>
              <a:tr h="94865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Arial" panose="020B0604020202020204" pitchFamily="34" charset="0"/>
                          <a:cs typeface="Arial" panose="020B0604020202020204" pitchFamily="34" charset="0"/>
                        </a:rPr>
                        <a:t>Advance Decision to Refuse Treatment</a:t>
                      </a:r>
                    </a:p>
                  </a:txBody>
                  <a:tcPr>
                    <a:lnL w="12700" cap="flat" cmpd="sng" algn="ctr">
                      <a:solidFill>
                        <a:sysClr val="windowText" lastClr="000000">
                          <a:lumMod val="75000"/>
                          <a:lumOff val="25000"/>
                        </a:sysClr>
                      </a:solidFill>
                      <a:prstDash val="solid"/>
                      <a:round/>
                      <a:headEnd type="none" w="med" len="med"/>
                      <a:tailEnd type="none" w="med" len="med"/>
                    </a:lnL>
                    <a:lnR w="12700" cap="flat" cmpd="sng" algn="ctr">
                      <a:solidFill>
                        <a:sysClr val="windowText" lastClr="000000">
                          <a:lumMod val="75000"/>
                          <a:lumOff val="25000"/>
                        </a:sysClr>
                      </a:solidFill>
                      <a:prstDash val="solid"/>
                      <a:round/>
                      <a:headEnd type="none" w="med" len="med"/>
                      <a:tailEnd type="none" w="med" len="med"/>
                    </a:lnR>
                    <a:lnT w="12700" cap="flat" cmpd="sng" algn="ctr">
                      <a:solidFill>
                        <a:sysClr val="windowText" lastClr="000000">
                          <a:lumMod val="75000"/>
                          <a:lumOff val="25000"/>
                        </a:sysClr>
                      </a:solidFill>
                      <a:prstDash val="solid"/>
                      <a:round/>
                      <a:headEnd type="none" w="med" len="med"/>
                      <a:tailEnd type="none" w="med" len="med"/>
                    </a:lnT>
                    <a:lnB w="12700" cap="flat" cmpd="sng" algn="ctr">
                      <a:solidFill>
                        <a:sysClr val="windowText" lastClr="000000">
                          <a:lumMod val="75000"/>
                          <a:lumOff val="2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dirty="0">
                          <a:solidFill>
                            <a:schemeClr val="accent1">
                              <a:lumMod val="75000"/>
                            </a:schemeClr>
                          </a:solidFill>
                          <a:latin typeface="Arial" panose="020B0604020202020204" pitchFamily="34" charset="0"/>
                          <a:cs typeface="Arial" panose="020B0604020202020204" pitchFamily="34" charset="0"/>
                        </a:rPr>
                        <a:t>For refusing treatment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dirty="0">
                          <a:solidFill>
                            <a:schemeClr val="accent1">
                              <a:lumMod val="75000"/>
                            </a:schemeClr>
                          </a:solidFill>
                          <a:latin typeface="Arial" panose="020B0604020202020204" pitchFamily="34" charset="0"/>
                          <a:cs typeface="Arial" panose="020B0604020202020204" pitchFamily="34" charset="0"/>
                        </a:rPr>
                        <a:t>Free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dirty="0">
                          <a:solidFill>
                            <a:schemeClr val="accent1">
                              <a:lumMod val="75000"/>
                            </a:schemeClr>
                          </a:solidFill>
                          <a:latin typeface="Arial" panose="020B0604020202020204" pitchFamily="34" charset="0"/>
                          <a:cs typeface="Arial" panose="020B0604020202020204" pitchFamily="34" charset="0"/>
                        </a:rPr>
                        <a:t>Legally binding</a:t>
                      </a:r>
                    </a:p>
                  </a:txBody>
                  <a:tcPr>
                    <a:lnL w="12700" cap="flat" cmpd="sng" algn="ctr">
                      <a:solidFill>
                        <a:sysClr val="windowText" lastClr="000000">
                          <a:lumMod val="75000"/>
                          <a:lumOff val="25000"/>
                        </a:sysClr>
                      </a:solidFill>
                      <a:prstDash val="solid"/>
                      <a:round/>
                      <a:headEnd type="none" w="med" len="med"/>
                      <a:tailEnd type="none" w="med" len="med"/>
                    </a:lnL>
                    <a:lnR w="12700" cap="flat" cmpd="sng" algn="ctr">
                      <a:solidFill>
                        <a:sysClr val="windowText" lastClr="000000">
                          <a:lumMod val="75000"/>
                          <a:lumOff val="25000"/>
                        </a:sysClr>
                      </a:solidFill>
                      <a:prstDash val="solid"/>
                      <a:round/>
                      <a:headEnd type="none" w="med" len="med"/>
                      <a:tailEnd type="none" w="med" len="med"/>
                    </a:lnR>
                    <a:lnT w="12700" cap="flat" cmpd="sng" algn="ctr">
                      <a:solidFill>
                        <a:sysClr val="windowText" lastClr="000000">
                          <a:lumMod val="75000"/>
                          <a:lumOff val="25000"/>
                        </a:sysClr>
                      </a:solidFill>
                      <a:prstDash val="solid"/>
                      <a:round/>
                      <a:headEnd type="none" w="med" len="med"/>
                      <a:tailEnd type="none" w="med" len="med"/>
                    </a:lnT>
                    <a:lnB w="12700" cap="flat" cmpd="sng" algn="ctr">
                      <a:solidFill>
                        <a:sysClr val="windowText" lastClr="000000">
                          <a:lumMod val="75000"/>
                          <a:lumOff val="25000"/>
                        </a:sysClr>
                      </a:solidFill>
                      <a:prstDash val="solid"/>
                      <a:round/>
                      <a:headEnd type="none" w="med" len="med"/>
                      <a:tailEnd type="none" w="med" len="med"/>
                    </a:lnB>
                    <a:lnTlToBr w="12700" cmpd="sng">
                      <a:noFill/>
                      <a:prstDash val="solid"/>
                    </a:lnTlToBr>
                    <a:lnBlToTr w="12700" cmpd="sng">
                      <a:noFill/>
                      <a:prstDash val="solid"/>
                    </a:lnBlToTr>
                    <a:noFill/>
                  </a:tcPr>
                </a:tc>
              </a:tr>
              <a:tr h="1236123">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endParaRPr lang="en-GB" sz="1800" dirty="0">
                        <a:solidFill>
                          <a:schemeClr val="bg1"/>
                        </a:solidFill>
                        <a:latin typeface="Arial" panose="020B0604020202020204" pitchFamily="34" charset="0"/>
                        <a:cs typeface="Arial" panose="020B0604020202020204" pitchFamily="34" charset="0"/>
                      </a:endParaRPr>
                    </a:p>
                    <a:p>
                      <a:pPr algn="ctr"/>
                      <a:r>
                        <a:rPr lang="en-GB" sz="1800" dirty="0">
                          <a:solidFill>
                            <a:schemeClr val="bg1"/>
                          </a:solidFill>
                          <a:latin typeface="Arial" panose="020B0604020202020204" pitchFamily="34" charset="0"/>
                          <a:cs typeface="Arial" panose="020B0604020202020204" pitchFamily="34" charset="0"/>
                        </a:rPr>
                        <a:t>Lasting</a:t>
                      </a:r>
                      <a:r>
                        <a:rPr lang="en-GB" sz="1800" baseline="0" dirty="0">
                          <a:solidFill>
                            <a:schemeClr val="bg1"/>
                          </a:solidFill>
                          <a:latin typeface="Arial" panose="020B0604020202020204" pitchFamily="34" charset="0"/>
                          <a:cs typeface="Arial" panose="020B0604020202020204" pitchFamily="34" charset="0"/>
                        </a:rPr>
                        <a:t> Power of Attorney for Health and Welfare </a:t>
                      </a:r>
                      <a:endParaRPr lang="en-GB" sz="1800" dirty="0">
                        <a:solidFill>
                          <a:schemeClr val="bg1"/>
                        </a:solidFill>
                        <a:latin typeface="Arial" panose="020B0604020202020204" pitchFamily="34" charset="0"/>
                        <a:cs typeface="Arial" panose="020B0604020202020204" pitchFamily="34" charset="0"/>
                      </a:endParaRPr>
                    </a:p>
                  </a:txBody>
                  <a:tcPr>
                    <a:lnL w="12700" cap="flat" cmpd="sng" algn="ctr">
                      <a:solidFill>
                        <a:sysClr val="windowText" lastClr="000000">
                          <a:lumMod val="75000"/>
                          <a:lumOff val="25000"/>
                        </a:sysClr>
                      </a:solidFill>
                      <a:prstDash val="solid"/>
                      <a:round/>
                      <a:headEnd type="none" w="med" len="med"/>
                      <a:tailEnd type="none" w="med" len="med"/>
                    </a:lnL>
                    <a:lnR w="12700" cap="flat" cmpd="sng" algn="ctr">
                      <a:solidFill>
                        <a:sysClr val="windowText" lastClr="000000">
                          <a:lumMod val="75000"/>
                          <a:lumOff val="25000"/>
                        </a:sysClr>
                      </a:solidFill>
                      <a:prstDash val="solid"/>
                      <a:round/>
                      <a:headEnd type="none" w="med" len="med"/>
                      <a:tailEnd type="none" w="med" len="med"/>
                    </a:lnR>
                    <a:lnT w="12700" cap="flat" cmpd="sng" algn="ctr">
                      <a:solidFill>
                        <a:sysClr val="windowText" lastClr="000000">
                          <a:lumMod val="75000"/>
                          <a:lumOff val="25000"/>
                        </a:sysClr>
                      </a:solidFill>
                      <a:prstDash val="solid"/>
                      <a:round/>
                      <a:headEnd type="none" w="med" len="med"/>
                      <a:tailEnd type="none" w="med" len="med"/>
                    </a:lnT>
                    <a:lnB w="12700" cap="flat" cmpd="sng" algn="ctr">
                      <a:solidFill>
                        <a:sysClr val="windowText" lastClr="000000">
                          <a:lumMod val="75000"/>
                          <a:lumOff val="2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285750" indent="-285750" algn="l">
                        <a:buFont typeface="Arial" pitchFamily="34" charset="0"/>
                        <a:buChar char="•"/>
                      </a:pPr>
                      <a:r>
                        <a:rPr lang="en-GB" sz="2000" dirty="0">
                          <a:solidFill>
                            <a:schemeClr val="accent1">
                              <a:lumMod val="75000"/>
                            </a:schemeClr>
                          </a:solidFill>
                          <a:latin typeface="Arial" panose="020B0604020202020204" pitchFamily="34" charset="0"/>
                          <a:cs typeface="Arial" panose="020B0604020202020204" pitchFamily="34" charset="0"/>
                        </a:rPr>
                        <a:t>Giving another person authority to make decisions about treatment and care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dirty="0">
                          <a:solidFill>
                            <a:schemeClr val="accent1">
                              <a:lumMod val="75000"/>
                            </a:schemeClr>
                          </a:solidFill>
                          <a:latin typeface="Arial" panose="020B0604020202020204" pitchFamily="34" charset="0"/>
                          <a:cs typeface="Arial" panose="020B0604020202020204" pitchFamily="34" charset="0"/>
                        </a:rPr>
                        <a:t>Legally binding</a:t>
                      </a:r>
                    </a:p>
                    <a:p>
                      <a:pPr marL="285750" indent="-285750" algn="l">
                        <a:buFont typeface="Arial" pitchFamily="34" charset="0"/>
                        <a:buChar char="•"/>
                      </a:pPr>
                      <a:r>
                        <a:rPr lang="en-GB" sz="2000" baseline="0" dirty="0">
                          <a:solidFill>
                            <a:schemeClr val="accent1">
                              <a:lumMod val="75000"/>
                            </a:schemeClr>
                          </a:solidFill>
                          <a:latin typeface="Arial" panose="020B0604020202020204" pitchFamily="34" charset="0"/>
                          <a:cs typeface="Arial" panose="020B0604020202020204" pitchFamily="34" charset="0"/>
                        </a:rPr>
                        <a:t>£82 or free for with certain benefits</a:t>
                      </a:r>
                      <a:endParaRPr lang="en-GB" sz="20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ysClr val="windowText" lastClr="000000">
                          <a:lumMod val="75000"/>
                          <a:lumOff val="25000"/>
                        </a:sysClr>
                      </a:solidFill>
                      <a:prstDash val="solid"/>
                      <a:round/>
                      <a:headEnd type="none" w="med" len="med"/>
                      <a:tailEnd type="none" w="med" len="med"/>
                    </a:lnL>
                    <a:lnR w="12700" cap="flat" cmpd="sng" algn="ctr">
                      <a:solidFill>
                        <a:sysClr val="windowText" lastClr="000000">
                          <a:lumMod val="75000"/>
                          <a:lumOff val="25000"/>
                        </a:sysClr>
                      </a:solidFill>
                      <a:prstDash val="solid"/>
                      <a:round/>
                      <a:headEnd type="none" w="med" len="med"/>
                      <a:tailEnd type="none" w="med" len="med"/>
                    </a:lnR>
                    <a:lnT w="12700" cap="flat" cmpd="sng" algn="ctr">
                      <a:solidFill>
                        <a:sysClr val="windowText" lastClr="000000">
                          <a:lumMod val="75000"/>
                          <a:lumOff val="25000"/>
                        </a:sysClr>
                      </a:solidFill>
                      <a:prstDash val="solid"/>
                      <a:round/>
                      <a:headEnd type="none" w="med" len="med"/>
                      <a:tailEnd type="none" w="med" len="med"/>
                    </a:lnT>
                    <a:lnB w="12700" cap="flat" cmpd="sng" algn="ctr">
                      <a:solidFill>
                        <a:sysClr val="windowText" lastClr="000000">
                          <a:lumMod val="75000"/>
                          <a:lumOff val="2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55108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Support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099" y="5605665"/>
            <a:ext cx="1899301" cy="93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C:\Users\jemma.woodley\Desktop\contact 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54" y="1494848"/>
            <a:ext cx="6476126" cy="364865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9018" y="3750938"/>
            <a:ext cx="2909610" cy="193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87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716881"/>
            <a:ext cx="6858000" cy="744585"/>
          </a:xfrm>
        </p:spPr>
        <p:txBody>
          <a:bodyPr>
            <a:normAutofit fontScale="90000"/>
          </a:bodyPr>
          <a:lstStyle/>
          <a:p>
            <a:pPr algn="ctr"/>
            <a:r>
              <a:rPr lang="en-GB" dirty="0">
                <a:solidFill>
                  <a:schemeClr val="accent1">
                    <a:lumMod val="50000"/>
                  </a:schemeClr>
                </a:solidFill>
              </a:rPr>
              <a:t/>
            </a:r>
            <a:br>
              <a:rPr lang="en-GB" dirty="0">
                <a:solidFill>
                  <a:schemeClr val="accent1">
                    <a:lumMod val="50000"/>
                  </a:schemeClr>
                </a:solidFill>
              </a:rPr>
            </a:br>
            <a:r>
              <a:rPr lang="en-GB" dirty="0">
                <a:solidFill>
                  <a:schemeClr val="accent1">
                    <a:lumMod val="50000"/>
                  </a:schemeClr>
                </a:solidFill>
              </a:rPr>
              <a:t/>
            </a:r>
            <a:br>
              <a:rPr lang="en-GB" dirty="0">
                <a:solidFill>
                  <a:schemeClr val="accent1">
                    <a:lumMod val="50000"/>
                  </a:schemeClr>
                </a:solidFill>
              </a:rPr>
            </a:br>
            <a:r>
              <a:rPr lang="en-GB" dirty="0">
                <a:solidFill>
                  <a:schemeClr val="accent1">
                    <a:lumMod val="50000"/>
                  </a:schemeClr>
                </a:solidFill>
              </a:rPr>
              <a:t>Introduction to Advance Care Planning </a:t>
            </a:r>
            <a:r>
              <a:rPr lang="en-GB" b="0" dirty="0">
                <a:solidFill>
                  <a:schemeClr val="accent1">
                    <a:lumMod val="50000"/>
                  </a:schemeClr>
                </a:solidFill>
              </a:rPr>
              <a:t/>
            </a:r>
            <a:br>
              <a:rPr lang="en-GB" b="0" dirty="0">
                <a:solidFill>
                  <a:schemeClr val="accent1">
                    <a:lumMod val="50000"/>
                  </a:schemeClr>
                </a:solidFill>
              </a:rPr>
            </a:br>
            <a:r>
              <a:rPr lang="en-GB" b="0" dirty="0">
                <a:solidFill>
                  <a:schemeClr val="accent1">
                    <a:lumMod val="50000"/>
                  </a:schemeClr>
                </a:solidFill>
              </a:rPr>
              <a:t/>
            </a:r>
            <a:br>
              <a:rPr lang="en-GB" b="0" dirty="0">
                <a:solidFill>
                  <a:schemeClr val="accent1">
                    <a:lumMod val="50000"/>
                  </a:schemeClr>
                </a:solidFill>
              </a:rPr>
            </a:br>
            <a:endParaRPr lang="en-GB" sz="2000" b="0" dirty="0">
              <a:solidFill>
                <a:schemeClr val="accent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560" y="5756482"/>
            <a:ext cx="1745584" cy="85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97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Advance Care Planning?</a:t>
            </a:r>
          </a:p>
        </p:txBody>
      </p:sp>
      <p:sp>
        <p:nvSpPr>
          <p:cNvPr id="4" name="Rectangle 3"/>
          <p:cNvSpPr/>
          <p:nvPr/>
        </p:nvSpPr>
        <p:spPr>
          <a:xfrm>
            <a:off x="656697" y="2435073"/>
            <a:ext cx="7687732" cy="2308324"/>
          </a:xfrm>
          <a:prstGeom prst="rect">
            <a:avLst/>
          </a:prstGeom>
        </p:spPr>
        <p:txBody>
          <a:bodyPr wrap="square">
            <a:spAutoFit/>
          </a:bodyPr>
          <a:lstStyle/>
          <a:p>
            <a:r>
              <a:rPr lang="en-GB" b="1" dirty="0">
                <a:solidFill>
                  <a:schemeClr val="accent1">
                    <a:lumMod val="50000"/>
                  </a:schemeClr>
                </a:solidFill>
                <a:latin typeface="Arial" panose="020B0604020202020204" pitchFamily="34" charset="0"/>
                <a:cs typeface="Arial" panose="020B0604020202020204" pitchFamily="34" charset="0"/>
              </a:rPr>
              <a:t>Advance care planning </a:t>
            </a:r>
            <a:r>
              <a:rPr lang="en-GB" dirty="0">
                <a:solidFill>
                  <a:schemeClr val="accent1">
                    <a:lumMod val="50000"/>
                  </a:schemeClr>
                </a:solidFill>
                <a:latin typeface="Arial" panose="020B0604020202020204" pitchFamily="34" charset="0"/>
                <a:cs typeface="Arial" panose="020B0604020202020204" pitchFamily="34" charset="0"/>
              </a:rPr>
              <a:t>helps health and care professionals, and those close to you, </a:t>
            </a:r>
            <a:r>
              <a:rPr lang="en-GB" dirty="0" smtClean="0">
                <a:solidFill>
                  <a:schemeClr val="accent1">
                    <a:lumMod val="50000"/>
                  </a:schemeClr>
                </a:solidFill>
                <a:latin typeface="Arial" panose="020B0604020202020204" pitchFamily="34" charset="0"/>
                <a:cs typeface="Arial" panose="020B0604020202020204" pitchFamily="34" charset="0"/>
              </a:rPr>
              <a:t>to understand </a:t>
            </a:r>
            <a:r>
              <a:rPr lang="en-GB" dirty="0">
                <a:solidFill>
                  <a:schemeClr val="accent1">
                    <a:lumMod val="50000"/>
                  </a:schemeClr>
                </a:solidFill>
                <a:latin typeface="Arial" panose="020B0604020202020204" pitchFamily="34" charset="0"/>
                <a:cs typeface="Arial" panose="020B0604020202020204" pitchFamily="34" charset="0"/>
              </a:rPr>
              <a:t>how you want to be cared for if you become too unwell to make decisions or speak for yourself</a:t>
            </a:r>
          </a:p>
          <a:p>
            <a:endParaRPr lang="en-GB" dirty="0">
              <a:solidFill>
                <a:schemeClr val="accent1">
                  <a:lumMod val="50000"/>
                </a:schemeClr>
              </a:solidFill>
              <a:latin typeface="Arial" panose="020B0604020202020204" pitchFamily="34" charset="0"/>
              <a:cs typeface="Arial" panose="020B0604020202020204" pitchFamily="34" charset="0"/>
            </a:endParaRPr>
          </a:p>
          <a:p>
            <a:r>
              <a:rPr lang="en-GB" dirty="0">
                <a:solidFill>
                  <a:schemeClr val="accent1">
                    <a:lumMod val="50000"/>
                  </a:schemeClr>
                </a:solidFill>
                <a:latin typeface="Arial" panose="020B0604020202020204" pitchFamily="34" charset="0"/>
                <a:cs typeface="Arial" panose="020B0604020202020204" pitchFamily="34" charset="0"/>
              </a:rPr>
              <a:t>For example, at the end of </a:t>
            </a:r>
            <a:r>
              <a:rPr lang="en-GB" dirty="0" smtClean="0">
                <a:solidFill>
                  <a:schemeClr val="accent1">
                    <a:lumMod val="50000"/>
                  </a:schemeClr>
                </a:solidFill>
                <a:latin typeface="Arial" panose="020B0604020202020204" pitchFamily="34" charset="0"/>
                <a:cs typeface="Arial" panose="020B0604020202020204" pitchFamily="34" charset="0"/>
              </a:rPr>
              <a:t>life with </a:t>
            </a:r>
            <a:r>
              <a:rPr lang="en-GB" dirty="0">
                <a:solidFill>
                  <a:schemeClr val="accent1">
                    <a:lumMod val="50000"/>
                  </a:schemeClr>
                </a:solidFill>
                <a:latin typeface="Arial" panose="020B0604020202020204" pitchFamily="34" charset="0"/>
                <a:cs typeface="Arial" panose="020B0604020202020204" pitchFamily="34" charset="0"/>
              </a:rPr>
              <a:t>advanced </a:t>
            </a:r>
            <a:r>
              <a:rPr lang="en-GB" dirty="0" smtClean="0">
                <a:solidFill>
                  <a:schemeClr val="accent1">
                    <a:lumMod val="50000"/>
                  </a:schemeClr>
                </a:solidFill>
                <a:latin typeface="Arial" panose="020B0604020202020204" pitchFamily="34" charset="0"/>
                <a:cs typeface="Arial" panose="020B0604020202020204" pitchFamily="34" charset="0"/>
              </a:rPr>
              <a:t>dementia or </a:t>
            </a:r>
            <a:r>
              <a:rPr lang="en-GB" dirty="0">
                <a:solidFill>
                  <a:schemeClr val="accent1">
                    <a:lumMod val="50000"/>
                  </a:schemeClr>
                </a:solidFill>
                <a:latin typeface="Arial" panose="020B0604020202020204" pitchFamily="34" charset="0"/>
                <a:cs typeface="Arial" panose="020B0604020202020204" pitchFamily="34" charset="0"/>
              </a:rPr>
              <a:t>after a severe brain injury.</a:t>
            </a:r>
          </a:p>
          <a:p>
            <a:endParaRPr lang="en-GB" dirty="0">
              <a:solidFill>
                <a:schemeClr val="accent1">
                  <a:lumMod val="50000"/>
                </a:schemeClr>
              </a:solidFill>
              <a:latin typeface="Arial" panose="020B0604020202020204" pitchFamily="34" charset="0"/>
              <a:cs typeface="Arial" panose="020B0604020202020204" pitchFamily="34" charset="0"/>
            </a:endParaRPr>
          </a:p>
          <a:p>
            <a:r>
              <a:rPr lang="en-GB" dirty="0">
                <a:solidFill>
                  <a:schemeClr val="accent1">
                    <a:lumMod val="50000"/>
                  </a:schemeClr>
                </a:solidFill>
                <a:latin typeface="Arial" panose="020B0604020202020204" pitchFamily="34" charset="0"/>
                <a:cs typeface="Arial" panose="020B0604020202020204" pitchFamily="34" charset="0"/>
              </a:rPr>
              <a:t>You can record your wishes in an </a:t>
            </a:r>
            <a:r>
              <a:rPr lang="en-GB" b="1" dirty="0">
                <a:solidFill>
                  <a:schemeClr val="accent1">
                    <a:lumMod val="50000"/>
                  </a:schemeClr>
                </a:solidFill>
                <a:latin typeface="Arial" panose="020B0604020202020204" pitchFamily="34" charset="0"/>
                <a:cs typeface="Arial" panose="020B0604020202020204" pitchFamily="34" charset="0"/>
              </a:rPr>
              <a:t>advance care plan</a:t>
            </a:r>
            <a:r>
              <a:rPr lang="en-GB" dirty="0">
                <a:solidFill>
                  <a:schemeClr val="accent1">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75468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393" y="1468278"/>
            <a:ext cx="2220260" cy="358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65900" y="1713057"/>
            <a:ext cx="1774757" cy="2862322"/>
          </a:xfrm>
          <a:prstGeom prst="rect">
            <a:avLst/>
          </a:prstGeom>
          <a:noFill/>
        </p:spPr>
        <p:txBody>
          <a:bodyPr wrap="square" rtlCol="0">
            <a:spAutoFit/>
          </a:bodyPr>
          <a:lstStyle/>
          <a:p>
            <a:pPr algn="ctr"/>
            <a:r>
              <a:rPr lang="en-GB" sz="2000" dirty="0" smtClean="0">
                <a:solidFill>
                  <a:schemeClr val="bg1"/>
                </a:solidFill>
              </a:rPr>
              <a:t>“I am worried about being alone in hospital and not able to tell the Doctors what is important to me” </a:t>
            </a:r>
            <a:endParaRPr lang="en-GB" sz="2000" dirty="0">
              <a:solidFill>
                <a:schemeClr val="bg1"/>
              </a:solidFill>
            </a:endParaRPr>
          </a:p>
        </p:txBody>
      </p:sp>
      <p:sp>
        <p:nvSpPr>
          <p:cNvPr id="9" name="TextBox 8"/>
          <p:cNvSpPr txBox="1"/>
          <p:nvPr/>
        </p:nvSpPr>
        <p:spPr>
          <a:xfrm>
            <a:off x="7254587" y="2228874"/>
            <a:ext cx="1640174" cy="1323439"/>
          </a:xfrm>
          <a:prstGeom prst="rect">
            <a:avLst/>
          </a:prstGeom>
          <a:noFill/>
        </p:spPr>
        <p:txBody>
          <a:bodyPr wrap="square" rtlCol="0">
            <a:spAutoFit/>
          </a:bodyPr>
          <a:lstStyle/>
          <a:p>
            <a:pPr algn="ctr"/>
            <a:r>
              <a:rPr lang="en-GB" sz="2000" dirty="0" smtClean="0"/>
              <a:t>“I want to make things easier for my family ”</a:t>
            </a:r>
            <a:endParaRPr lang="en-GB" sz="2000" dirty="0"/>
          </a:p>
        </p:txBody>
      </p:sp>
      <p:sp>
        <p:nvSpPr>
          <p:cNvPr id="2" name="Rectangle 1"/>
          <p:cNvSpPr/>
          <p:nvPr/>
        </p:nvSpPr>
        <p:spPr>
          <a:xfrm>
            <a:off x="532211" y="365069"/>
            <a:ext cx="8400040" cy="523220"/>
          </a:xfrm>
          <a:prstGeom prst="rect">
            <a:avLst/>
          </a:prstGeom>
        </p:spPr>
        <p:txBody>
          <a:bodyPr wrap="square">
            <a:spAutoFit/>
          </a:bodyPr>
          <a:lstStyle/>
          <a:p>
            <a:r>
              <a:rPr lang="en-GB" sz="2800" b="1" dirty="0">
                <a:solidFill>
                  <a:schemeClr val="bg1"/>
                </a:solidFill>
                <a:latin typeface="Arial" panose="020B0604020202020204" pitchFamily="34" charset="0"/>
                <a:ea typeface="+mj-ea"/>
                <a:cs typeface="Arial" panose="020B0604020202020204" pitchFamily="34" charset="0"/>
              </a:rPr>
              <a:t>Why do people plan ahead?</a:t>
            </a:r>
            <a:endParaRPr lang="en-GB" sz="2800" dirty="0">
              <a:solidFill>
                <a:schemeClr val="bg1"/>
              </a:solidFill>
              <a:latin typeface="Arial" panose="020B0604020202020204" pitchFamily="34" charset="0"/>
              <a:cs typeface="Arial" panose="020B0604020202020204" pitchFamily="34" charset="0"/>
            </a:endParaRPr>
          </a:p>
        </p:txBody>
      </p:sp>
      <p:sp>
        <p:nvSpPr>
          <p:cNvPr id="12" name="Rounded Rectangular Callout 11"/>
          <p:cNvSpPr/>
          <p:nvPr/>
        </p:nvSpPr>
        <p:spPr>
          <a:xfrm>
            <a:off x="986975" y="4940176"/>
            <a:ext cx="3615294" cy="1052410"/>
          </a:xfrm>
          <a:prstGeom prst="wedgeRoundRectCallout">
            <a:avLst>
              <a:gd name="adj1" fmla="val -474"/>
              <a:gd name="adj2" fmla="val 77362"/>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 want to be cared for at home not in hospital” </a:t>
            </a:r>
            <a:endParaRPr lang="en-GB" dirty="0">
              <a:solidFill>
                <a:schemeClr val="tx1"/>
              </a:solidFill>
            </a:endParaRPr>
          </a:p>
        </p:txBody>
      </p:sp>
      <p:sp>
        <p:nvSpPr>
          <p:cNvPr id="14" name="Rounded Rectangular Callout 13"/>
          <p:cNvSpPr/>
          <p:nvPr/>
        </p:nvSpPr>
        <p:spPr>
          <a:xfrm>
            <a:off x="5362751" y="1468278"/>
            <a:ext cx="3532010" cy="1052410"/>
          </a:xfrm>
          <a:prstGeom prst="wedgeRoundRectCallout">
            <a:avLst>
              <a:gd name="adj1" fmla="val -474"/>
              <a:gd name="adj2" fmla="val 77362"/>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 want to make sure they know I am a vegetarian”</a:t>
            </a:r>
            <a:endParaRPr lang="en-GB" dirty="0">
              <a:solidFill>
                <a:schemeClr val="tx1"/>
              </a:solidFill>
            </a:endParaRPr>
          </a:p>
        </p:txBody>
      </p:sp>
      <p:sp>
        <p:nvSpPr>
          <p:cNvPr id="18" name="Rounded Rectangular Callout 17"/>
          <p:cNvSpPr/>
          <p:nvPr/>
        </p:nvSpPr>
        <p:spPr>
          <a:xfrm>
            <a:off x="2794622" y="1555289"/>
            <a:ext cx="2496372" cy="2959620"/>
          </a:xfrm>
          <a:prstGeom prst="wedgeRoundRectCallout">
            <a:avLst>
              <a:gd name="adj1" fmla="val 6404"/>
              <a:gd name="adj2" fmla="val 5764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dirty="0">
                <a:solidFill>
                  <a:schemeClr val="bg1"/>
                </a:solidFill>
              </a:rPr>
              <a:t>“</a:t>
            </a:r>
            <a:r>
              <a:rPr lang="en-GB" sz="2000" dirty="0">
                <a:solidFill>
                  <a:schemeClr val="bg1"/>
                </a:solidFill>
              </a:rPr>
              <a:t>I don’t want an injection that would stop me from saying </a:t>
            </a:r>
            <a:r>
              <a:rPr lang="en-GB" sz="2000" dirty="0" smtClean="0">
                <a:solidFill>
                  <a:schemeClr val="bg1"/>
                </a:solidFill>
              </a:rPr>
              <a:t>my prayers”</a:t>
            </a:r>
            <a:endParaRPr lang="en-GB" sz="2000" dirty="0">
              <a:solidFill>
                <a:schemeClr val="bg1"/>
              </a:solidFill>
            </a:endParaRPr>
          </a:p>
        </p:txBody>
      </p:sp>
      <p:pic>
        <p:nvPicPr>
          <p:cNvPr id="2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1072" y="2657112"/>
            <a:ext cx="1921420" cy="300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251695" y="3176775"/>
            <a:ext cx="1640174" cy="1323439"/>
          </a:xfrm>
          <a:prstGeom prst="rect">
            <a:avLst/>
          </a:prstGeom>
          <a:noFill/>
        </p:spPr>
        <p:txBody>
          <a:bodyPr wrap="square" rtlCol="0">
            <a:spAutoFit/>
          </a:bodyPr>
          <a:lstStyle/>
          <a:p>
            <a:pPr algn="ctr"/>
            <a:r>
              <a:rPr lang="en-GB" sz="2000" dirty="0" smtClean="0"/>
              <a:t>“I want to make things easier for my family ”</a:t>
            </a:r>
            <a:endParaRPr lang="en-GB" sz="2000" dirty="0"/>
          </a:p>
        </p:txBody>
      </p:sp>
      <p:pic>
        <p:nvPicPr>
          <p:cNvPr id="1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3301" y="4459619"/>
            <a:ext cx="1854090" cy="224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010051" y="4669147"/>
            <a:ext cx="2101021" cy="1323439"/>
          </a:xfrm>
          <a:prstGeom prst="rect">
            <a:avLst/>
          </a:prstGeom>
          <a:noFill/>
        </p:spPr>
        <p:txBody>
          <a:bodyPr wrap="square" rtlCol="0">
            <a:spAutoFit/>
          </a:bodyPr>
          <a:lstStyle/>
          <a:p>
            <a:pPr algn="ctr"/>
            <a:r>
              <a:rPr lang="en-GB" sz="2000" dirty="0" smtClean="0"/>
              <a:t>“I want my daughter to make decisions about my treatment”</a:t>
            </a:r>
            <a:endParaRPr lang="en-GB" sz="2000" dirty="0"/>
          </a:p>
        </p:txBody>
      </p:sp>
    </p:spTree>
    <p:extLst>
      <p:ext uri="{BB962C8B-B14F-4D97-AF65-F5344CB8AC3E}">
        <p14:creationId xmlns:p14="http://schemas.microsoft.com/office/powerpoint/2010/main" val="44320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2" grpId="0" animBg="1"/>
      <p:bldP spid="14" grpId="0" animBg="1"/>
      <p:bldP spid="18" grpId="0" animBg="1"/>
      <p:bldP spid="22"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520" y="278304"/>
            <a:ext cx="6858000" cy="744585"/>
          </a:xfrm>
        </p:spPr>
        <p:txBody>
          <a:bodyPr/>
          <a:lstStyle/>
          <a:p>
            <a:r>
              <a:rPr lang="en-GB" dirty="0"/>
              <a:t>Capacity and decision-making</a:t>
            </a:r>
          </a:p>
        </p:txBody>
      </p:sp>
      <p:sp>
        <p:nvSpPr>
          <p:cNvPr id="22" name="TextBox 21"/>
          <p:cNvSpPr txBox="1"/>
          <p:nvPr/>
        </p:nvSpPr>
        <p:spPr>
          <a:xfrm>
            <a:off x="6346144" y="5331030"/>
            <a:ext cx="2600978" cy="338554"/>
          </a:xfrm>
          <a:prstGeom prst="rect">
            <a:avLst/>
          </a:prstGeom>
          <a:noFill/>
        </p:spPr>
        <p:txBody>
          <a:bodyPr wrap="square" rtlCol="0">
            <a:spAutoFit/>
          </a:bodyPr>
          <a:lstStyle/>
          <a:p>
            <a:r>
              <a:rPr lang="en-GB" sz="1600" b="1" dirty="0">
                <a:solidFill>
                  <a:srgbClr val="0070C0"/>
                </a:solidFill>
                <a:latin typeface="Arial" panose="020B0604020202020204" pitchFamily="34" charset="0"/>
                <a:cs typeface="Arial" panose="020B0604020202020204" pitchFamily="34" charset="0"/>
              </a:rPr>
              <a:t>Best interests decision</a:t>
            </a:r>
          </a:p>
        </p:txBody>
      </p:sp>
      <p:sp>
        <p:nvSpPr>
          <p:cNvPr id="3" name="Rectangle 2"/>
          <p:cNvSpPr/>
          <p:nvPr/>
        </p:nvSpPr>
        <p:spPr>
          <a:xfrm>
            <a:off x="432520" y="1914710"/>
            <a:ext cx="8514602" cy="3416320"/>
          </a:xfrm>
          <a:prstGeom prst="rect">
            <a:avLst/>
          </a:prstGeom>
        </p:spPr>
        <p:txBody>
          <a:bodyPr wrap="square">
            <a:spAutoFit/>
          </a:bodyPr>
          <a:lstStyle/>
          <a:p>
            <a:pPr lvl="0">
              <a:defRPr/>
            </a:pPr>
            <a:r>
              <a:rPr lang="en-GB" sz="2400" dirty="0">
                <a:solidFill>
                  <a:schemeClr val="accent1">
                    <a:lumMod val="50000"/>
                  </a:schemeClr>
                </a:solidFill>
                <a:latin typeface="Arial" panose="020B0604020202020204" pitchFamily="34" charset="0"/>
                <a:cs typeface="Arial" panose="020B0604020202020204" pitchFamily="34" charset="0"/>
              </a:rPr>
              <a:t>If you </a:t>
            </a:r>
            <a:r>
              <a:rPr lang="en-GB" sz="2400" dirty="0" smtClean="0">
                <a:solidFill>
                  <a:schemeClr val="accent1">
                    <a:lumMod val="50000"/>
                  </a:schemeClr>
                </a:solidFill>
                <a:latin typeface="Arial" panose="020B0604020202020204" pitchFamily="34" charset="0"/>
                <a:cs typeface="Arial" panose="020B0604020202020204" pitchFamily="34" charset="0"/>
              </a:rPr>
              <a:t>lose capacity </a:t>
            </a:r>
            <a:r>
              <a:rPr lang="en-GB" sz="2400" dirty="0">
                <a:solidFill>
                  <a:schemeClr val="accent1">
                    <a:lumMod val="50000"/>
                  </a:schemeClr>
                </a:solidFill>
                <a:latin typeface="Arial" panose="020B0604020202020204" pitchFamily="34" charset="0"/>
                <a:cs typeface="Arial" panose="020B0604020202020204" pitchFamily="34" charset="0"/>
              </a:rPr>
              <a:t>your next of kin </a:t>
            </a:r>
            <a:r>
              <a:rPr lang="en-GB" sz="2400" dirty="0" smtClean="0">
                <a:solidFill>
                  <a:schemeClr val="accent1">
                    <a:lumMod val="50000"/>
                  </a:schemeClr>
                </a:solidFill>
                <a:latin typeface="Arial" panose="020B0604020202020204" pitchFamily="34" charset="0"/>
                <a:cs typeface="Arial" panose="020B0604020202020204" pitchFamily="34" charset="0"/>
              </a:rPr>
              <a:t>do </a:t>
            </a:r>
            <a:r>
              <a:rPr lang="en-GB" sz="2400" dirty="0">
                <a:solidFill>
                  <a:schemeClr val="accent1">
                    <a:lumMod val="50000"/>
                  </a:schemeClr>
                </a:solidFill>
                <a:latin typeface="Arial" panose="020B0604020202020204" pitchFamily="34" charset="0"/>
                <a:cs typeface="Arial" panose="020B0604020202020204" pitchFamily="34" charset="0"/>
              </a:rPr>
              <a:t>not have the authority to make treatment decisions  - unless you have appointed them as your Lasting Power of Attorney for Health </a:t>
            </a:r>
            <a:r>
              <a:rPr lang="en-GB" sz="2400" dirty="0" smtClean="0">
                <a:solidFill>
                  <a:schemeClr val="accent1">
                    <a:lumMod val="50000"/>
                  </a:schemeClr>
                </a:solidFill>
                <a:latin typeface="Arial" panose="020B0604020202020204" pitchFamily="34" charset="0"/>
                <a:cs typeface="Arial" panose="020B0604020202020204" pitchFamily="34" charset="0"/>
              </a:rPr>
              <a:t>and Welfare.</a:t>
            </a:r>
          </a:p>
          <a:p>
            <a:pPr lvl="0">
              <a:defRPr/>
            </a:pPr>
            <a:endParaRPr lang="en-GB" sz="2400" dirty="0">
              <a:solidFill>
                <a:schemeClr val="accent1">
                  <a:lumMod val="50000"/>
                </a:schemeClr>
              </a:solidFill>
              <a:latin typeface="Arial" panose="020B0604020202020204" pitchFamily="34" charset="0"/>
              <a:cs typeface="Arial" panose="020B0604020202020204" pitchFamily="34" charset="0"/>
            </a:endParaRPr>
          </a:p>
          <a:p>
            <a:pPr lvl="0">
              <a:defRPr/>
            </a:pPr>
            <a:r>
              <a:rPr lang="en-GB" sz="2400" dirty="0">
                <a:solidFill>
                  <a:schemeClr val="accent1">
                    <a:lumMod val="50000"/>
                  </a:schemeClr>
                </a:solidFill>
                <a:latin typeface="Arial" panose="020B0604020202020204" pitchFamily="34" charset="0"/>
                <a:cs typeface="Arial" panose="020B0604020202020204" pitchFamily="34" charset="0"/>
              </a:rPr>
              <a:t>If you haven’t made an advance care plan and a decision needs to be made </a:t>
            </a:r>
            <a:r>
              <a:rPr lang="en-GB" sz="2400" dirty="0" smtClean="0">
                <a:solidFill>
                  <a:schemeClr val="accent1">
                    <a:lumMod val="50000"/>
                  </a:schemeClr>
                </a:solidFill>
                <a:latin typeface="Arial" panose="020B0604020202020204" pitchFamily="34" charset="0"/>
                <a:cs typeface="Arial" panose="020B0604020202020204" pitchFamily="34" charset="0"/>
              </a:rPr>
              <a:t>about </a:t>
            </a:r>
            <a:r>
              <a:rPr lang="en-GB" sz="2400" dirty="0">
                <a:solidFill>
                  <a:schemeClr val="accent1">
                    <a:lumMod val="50000"/>
                  </a:schemeClr>
                </a:solidFill>
                <a:latin typeface="Arial" panose="020B0604020202020204" pitchFamily="34" charset="0"/>
                <a:cs typeface="Arial" panose="020B0604020202020204" pitchFamily="34" charset="0"/>
              </a:rPr>
              <a:t>treatment, the final decision will be made by a healthcare professional. This might not be what you would have </a:t>
            </a:r>
            <a:r>
              <a:rPr lang="en-GB" sz="2400" dirty="0" smtClean="0">
                <a:solidFill>
                  <a:schemeClr val="accent1">
                    <a:lumMod val="50000"/>
                  </a:schemeClr>
                </a:solidFill>
                <a:latin typeface="Arial" panose="020B0604020202020204" pitchFamily="34" charset="0"/>
                <a:cs typeface="Arial" panose="020B0604020202020204" pitchFamily="34" charset="0"/>
              </a:rPr>
              <a:t>wanted.</a:t>
            </a:r>
            <a:endParaRPr lang="en-GB" sz="2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331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520" y="278304"/>
            <a:ext cx="6858000" cy="744585"/>
          </a:xfrm>
        </p:spPr>
        <p:txBody>
          <a:bodyPr/>
          <a:lstStyle/>
          <a:p>
            <a:r>
              <a:rPr lang="en-GB" dirty="0"/>
              <a:t>Advance Statement</a:t>
            </a:r>
          </a:p>
        </p:txBody>
      </p:sp>
      <p:sp>
        <p:nvSpPr>
          <p:cNvPr id="3" name="Rectangle 2"/>
          <p:cNvSpPr/>
          <p:nvPr/>
        </p:nvSpPr>
        <p:spPr>
          <a:xfrm>
            <a:off x="633046" y="2231873"/>
            <a:ext cx="4698609" cy="3139321"/>
          </a:xfrm>
          <a:prstGeom prst="rect">
            <a:avLst/>
          </a:prstGeom>
        </p:spPr>
        <p:txBody>
          <a:bodyPr wrap="square">
            <a:spAutoFit/>
          </a:bodyPr>
          <a:lstStyle/>
          <a:p>
            <a:r>
              <a:rPr lang="en-GB" dirty="0">
                <a:solidFill>
                  <a:schemeClr val="accent1">
                    <a:lumMod val="50000"/>
                  </a:schemeClr>
                </a:solidFill>
                <a:latin typeface="Arial" panose="020B0604020202020204" pitchFamily="34" charset="0"/>
                <a:cs typeface="Arial" panose="020B0604020202020204" pitchFamily="34" charset="0"/>
              </a:rPr>
              <a:t>A general statement of anything that is important to you in relation to your health or wellbeing.</a:t>
            </a:r>
            <a:br>
              <a:rPr lang="en-GB" dirty="0">
                <a:solidFill>
                  <a:schemeClr val="accent1">
                    <a:lumMod val="50000"/>
                  </a:schemeClr>
                </a:solidFill>
                <a:latin typeface="Arial" panose="020B0604020202020204" pitchFamily="34" charset="0"/>
                <a:cs typeface="Arial" panose="020B0604020202020204" pitchFamily="34" charset="0"/>
              </a:rPr>
            </a:br>
            <a:r>
              <a:rPr lang="en-GB" dirty="0">
                <a:solidFill>
                  <a:schemeClr val="accent1">
                    <a:lumMod val="50000"/>
                  </a:schemeClr>
                </a:solidFill>
                <a:latin typeface="Arial" panose="020B0604020202020204" pitchFamily="34" charset="0"/>
                <a:cs typeface="Arial" panose="020B0604020202020204" pitchFamily="34" charset="0"/>
              </a:rPr>
              <a:t/>
            </a:r>
            <a:br>
              <a:rPr lang="en-GB" dirty="0">
                <a:solidFill>
                  <a:schemeClr val="accent1">
                    <a:lumMod val="50000"/>
                  </a:schemeClr>
                </a:solidFill>
                <a:latin typeface="Arial" panose="020B0604020202020204" pitchFamily="34" charset="0"/>
                <a:cs typeface="Arial" panose="020B0604020202020204" pitchFamily="34" charset="0"/>
              </a:rPr>
            </a:br>
            <a:r>
              <a:rPr lang="en-GB" dirty="0">
                <a:solidFill>
                  <a:schemeClr val="accent1">
                    <a:lumMod val="50000"/>
                  </a:schemeClr>
                </a:solidFill>
                <a:latin typeface="Arial" panose="020B0604020202020204" pitchFamily="34" charset="0"/>
                <a:cs typeface="Arial" panose="020B0604020202020204" pitchFamily="34" charset="0"/>
              </a:rPr>
              <a:t>It can contain information about your lifestyle, </a:t>
            </a:r>
            <a:r>
              <a:rPr lang="en-GB" dirty="0" smtClean="0">
                <a:solidFill>
                  <a:schemeClr val="accent1">
                    <a:lumMod val="50000"/>
                  </a:schemeClr>
                </a:solidFill>
                <a:latin typeface="Arial" panose="020B0604020202020204" pitchFamily="34" charset="0"/>
                <a:cs typeface="Arial" panose="020B0604020202020204" pitchFamily="34" charset="0"/>
              </a:rPr>
              <a:t>the care </a:t>
            </a:r>
            <a:r>
              <a:rPr lang="en-GB" dirty="0">
                <a:solidFill>
                  <a:schemeClr val="accent1">
                    <a:lumMod val="50000"/>
                  </a:schemeClr>
                </a:solidFill>
                <a:latin typeface="Arial" panose="020B0604020202020204" pitchFamily="34" charset="0"/>
                <a:cs typeface="Arial" panose="020B0604020202020204" pitchFamily="34" charset="0"/>
              </a:rPr>
              <a:t>you would prefer to receive, and what is important to your quality of life.</a:t>
            </a:r>
            <a:br>
              <a:rPr lang="en-GB" dirty="0">
                <a:solidFill>
                  <a:schemeClr val="accent1">
                    <a:lumMod val="50000"/>
                  </a:schemeClr>
                </a:solidFill>
                <a:latin typeface="Arial" panose="020B0604020202020204" pitchFamily="34" charset="0"/>
                <a:cs typeface="Arial" panose="020B0604020202020204" pitchFamily="34" charset="0"/>
              </a:rPr>
            </a:br>
            <a:r>
              <a:rPr lang="en-GB" dirty="0">
                <a:solidFill>
                  <a:schemeClr val="accent1">
                    <a:lumMod val="50000"/>
                  </a:schemeClr>
                </a:solidFill>
                <a:latin typeface="Arial" panose="020B0604020202020204" pitchFamily="34" charset="0"/>
                <a:cs typeface="Arial" panose="020B0604020202020204" pitchFamily="34" charset="0"/>
              </a:rPr>
              <a:t> </a:t>
            </a:r>
            <a:br>
              <a:rPr lang="en-GB" dirty="0">
                <a:solidFill>
                  <a:schemeClr val="accent1">
                    <a:lumMod val="50000"/>
                  </a:schemeClr>
                </a:solidFill>
                <a:latin typeface="Arial" panose="020B0604020202020204" pitchFamily="34" charset="0"/>
                <a:cs typeface="Arial" panose="020B0604020202020204" pitchFamily="34" charset="0"/>
              </a:rPr>
            </a:br>
            <a:r>
              <a:rPr lang="en-GB" dirty="0">
                <a:solidFill>
                  <a:schemeClr val="accent1">
                    <a:lumMod val="50000"/>
                  </a:schemeClr>
                </a:solidFill>
                <a:latin typeface="Arial" panose="020B0604020202020204" pitchFamily="34" charset="0"/>
                <a:cs typeface="Arial" panose="020B0604020202020204" pitchFamily="34" charset="0"/>
              </a:rPr>
              <a:t>It is used if you </a:t>
            </a:r>
            <a:r>
              <a:rPr lang="en-GB" dirty="0" smtClean="0">
                <a:solidFill>
                  <a:schemeClr val="accent1">
                    <a:lumMod val="50000"/>
                  </a:schemeClr>
                </a:solidFill>
                <a:latin typeface="Arial" panose="020B0604020202020204" pitchFamily="34" charset="0"/>
                <a:cs typeface="Arial" panose="020B0604020202020204" pitchFamily="34" charset="0"/>
              </a:rPr>
              <a:t>are unable </a:t>
            </a:r>
            <a:r>
              <a:rPr lang="en-GB" dirty="0">
                <a:solidFill>
                  <a:schemeClr val="accent1">
                    <a:lumMod val="50000"/>
                  </a:schemeClr>
                </a:solidFill>
                <a:latin typeface="Arial" panose="020B0604020202020204" pitchFamily="34" charset="0"/>
                <a:cs typeface="Arial" panose="020B0604020202020204" pitchFamily="34" charset="0"/>
              </a:rPr>
              <a:t>to tell people </a:t>
            </a:r>
            <a:r>
              <a:rPr lang="en-GB" dirty="0" smtClean="0">
                <a:solidFill>
                  <a:schemeClr val="accent1">
                    <a:lumMod val="50000"/>
                  </a:schemeClr>
                </a:solidFill>
                <a:latin typeface="Arial" panose="020B0604020202020204" pitchFamily="34" charset="0"/>
                <a:cs typeface="Arial" panose="020B0604020202020204" pitchFamily="34" charset="0"/>
              </a:rPr>
              <a:t>how you want </a:t>
            </a:r>
            <a:r>
              <a:rPr lang="en-GB" dirty="0">
                <a:solidFill>
                  <a:schemeClr val="accent1">
                    <a:lumMod val="50000"/>
                  </a:schemeClr>
                </a:solidFill>
                <a:latin typeface="Arial" panose="020B0604020202020204" pitchFamily="34" charset="0"/>
                <a:cs typeface="Arial" panose="020B0604020202020204" pitchFamily="34" charset="0"/>
              </a:rPr>
              <a:t>to </a:t>
            </a:r>
            <a:r>
              <a:rPr lang="en-GB" dirty="0" smtClean="0">
                <a:solidFill>
                  <a:schemeClr val="accent1">
                    <a:lumMod val="50000"/>
                  </a:schemeClr>
                </a:solidFill>
                <a:latin typeface="Arial" panose="020B0604020202020204" pitchFamily="34" charset="0"/>
                <a:cs typeface="Arial" panose="020B0604020202020204" pitchFamily="34" charset="0"/>
              </a:rPr>
              <a:t>be cared </a:t>
            </a:r>
            <a:r>
              <a:rPr lang="en-GB" dirty="0">
                <a:solidFill>
                  <a:schemeClr val="accent1">
                    <a:lumMod val="50000"/>
                  </a:schemeClr>
                </a:solidFill>
                <a:latin typeface="Arial" panose="020B0604020202020204" pitchFamily="34" charset="0"/>
                <a:cs typeface="Arial" panose="020B0604020202020204" pitchFamily="34" charset="0"/>
              </a:rPr>
              <a:t>for.</a:t>
            </a:r>
            <a:endParaRPr lang="en-GB" dirty="0">
              <a:solidFill>
                <a:srgbClr val="1002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269" y="2440639"/>
            <a:ext cx="2998787"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96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520" y="278304"/>
            <a:ext cx="6858000" cy="744585"/>
          </a:xfrm>
        </p:spPr>
        <p:txBody>
          <a:bodyPr>
            <a:normAutofit fontScale="90000"/>
          </a:bodyPr>
          <a:lstStyle/>
          <a:p>
            <a:r>
              <a:rPr lang="en-GB" dirty="0"/>
              <a:t>Advance Decision to Refuse </a:t>
            </a:r>
            <a:r>
              <a:rPr lang="en-GB" dirty="0" smtClean="0"/>
              <a:t>Treatment</a:t>
            </a:r>
            <a:endParaRPr lang="en-GB" dirty="0"/>
          </a:p>
        </p:txBody>
      </p:sp>
      <p:sp>
        <p:nvSpPr>
          <p:cNvPr id="3" name="Rectangle 2"/>
          <p:cNvSpPr/>
          <p:nvPr/>
        </p:nvSpPr>
        <p:spPr>
          <a:xfrm>
            <a:off x="432520" y="3089531"/>
            <a:ext cx="4501661" cy="1477328"/>
          </a:xfrm>
          <a:prstGeom prst="rect">
            <a:avLst/>
          </a:prstGeom>
        </p:spPr>
        <p:txBody>
          <a:bodyPr wrap="square">
            <a:spAutoFit/>
          </a:bodyPr>
          <a:lstStyle/>
          <a:p>
            <a:r>
              <a:rPr lang="en-GB" dirty="0">
                <a:solidFill>
                  <a:schemeClr val="accent1">
                    <a:lumMod val="50000"/>
                  </a:schemeClr>
                </a:solidFill>
                <a:latin typeface="Arial" panose="020B0604020202020204" pitchFamily="34" charset="0"/>
                <a:cs typeface="Arial" panose="020B0604020202020204" pitchFamily="34" charset="0"/>
              </a:rPr>
              <a:t/>
            </a:r>
            <a:br>
              <a:rPr lang="en-GB" dirty="0">
                <a:solidFill>
                  <a:schemeClr val="accent1">
                    <a:lumMod val="50000"/>
                  </a:schemeClr>
                </a:solidFill>
                <a:latin typeface="Arial" panose="020B0604020202020204" pitchFamily="34" charset="0"/>
                <a:cs typeface="Arial" panose="020B0604020202020204" pitchFamily="34" charset="0"/>
              </a:rPr>
            </a:br>
            <a:r>
              <a:rPr lang="en-GB" dirty="0">
                <a:solidFill>
                  <a:schemeClr val="accent1">
                    <a:lumMod val="50000"/>
                  </a:schemeClr>
                </a:solidFill>
                <a:latin typeface="Arial" panose="020B0604020202020204" pitchFamily="34" charset="0"/>
                <a:cs typeface="Arial" panose="020B0604020202020204" pitchFamily="34" charset="0"/>
              </a:rPr>
              <a:t>It is legally binding as long as it meets certain requirements.</a:t>
            </a:r>
            <a:br>
              <a:rPr lang="en-GB" dirty="0">
                <a:solidFill>
                  <a:schemeClr val="accent1">
                    <a:lumMod val="50000"/>
                  </a:schemeClr>
                </a:solidFill>
                <a:latin typeface="Arial" panose="020B0604020202020204" pitchFamily="34" charset="0"/>
                <a:cs typeface="Arial" panose="020B0604020202020204" pitchFamily="34" charset="0"/>
              </a:rPr>
            </a:br>
            <a:r>
              <a:rPr lang="en-GB" dirty="0">
                <a:solidFill>
                  <a:schemeClr val="accent1">
                    <a:lumMod val="50000"/>
                  </a:schemeClr>
                </a:solidFill>
                <a:latin typeface="Arial" panose="020B0604020202020204" pitchFamily="34" charset="0"/>
                <a:cs typeface="Arial" panose="020B0604020202020204" pitchFamily="34" charset="0"/>
              </a:rPr>
              <a:t/>
            </a:r>
            <a:br>
              <a:rPr lang="en-GB" dirty="0">
                <a:solidFill>
                  <a:schemeClr val="accent1">
                    <a:lumMod val="50000"/>
                  </a:schemeClr>
                </a:solidFill>
                <a:latin typeface="Arial" panose="020B0604020202020204" pitchFamily="34" charset="0"/>
                <a:cs typeface="Arial" panose="020B0604020202020204" pitchFamily="34" charset="0"/>
              </a:rPr>
            </a:br>
            <a:r>
              <a:rPr lang="en-GB" dirty="0" smtClean="0">
                <a:solidFill>
                  <a:schemeClr val="accent1">
                    <a:lumMod val="50000"/>
                  </a:schemeClr>
                </a:solidFill>
                <a:latin typeface="Arial" panose="020B0604020202020204" pitchFamily="34" charset="0"/>
                <a:cs typeface="Arial" panose="020B0604020202020204" pitchFamily="34" charset="0"/>
              </a:rPr>
              <a:t>It is free.</a:t>
            </a:r>
            <a:endParaRPr lang="en-GB" dirty="0">
              <a:solidFill>
                <a:srgbClr val="10020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078" y="3267692"/>
            <a:ext cx="3054672" cy="203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2520" y="2060622"/>
            <a:ext cx="7568419" cy="923330"/>
          </a:xfrm>
          <a:prstGeom prst="rect">
            <a:avLst/>
          </a:prstGeom>
          <a:noFill/>
        </p:spPr>
        <p:txBody>
          <a:bodyPr wrap="square" rtlCol="0">
            <a:spAutoFit/>
          </a:bodyPr>
          <a:lstStyle/>
          <a:p>
            <a:r>
              <a:rPr lang="en-GB" dirty="0">
                <a:solidFill>
                  <a:srgbClr val="5B9BD5">
                    <a:lumMod val="50000"/>
                  </a:srgbClr>
                </a:solidFill>
                <a:latin typeface="Arial" panose="020B0604020202020204" pitchFamily="34" charset="0"/>
                <a:cs typeface="Arial" panose="020B0604020202020204" pitchFamily="34" charset="0"/>
              </a:rPr>
              <a:t>Allows you to record any medical treatments that you do not want to be given in the future, in case you later cannot make or communicate a decision for yourself.</a:t>
            </a:r>
            <a:endParaRPr lang="en-GB" dirty="0"/>
          </a:p>
        </p:txBody>
      </p:sp>
    </p:spTree>
    <p:extLst>
      <p:ext uri="{BB962C8B-B14F-4D97-AF65-F5344CB8AC3E}">
        <p14:creationId xmlns:p14="http://schemas.microsoft.com/office/powerpoint/2010/main" val="2775855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345" y="278304"/>
            <a:ext cx="7111280" cy="744585"/>
          </a:xfrm>
        </p:spPr>
        <p:txBody>
          <a:bodyPr>
            <a:noAutofit/>
          </a:bodyPr>
          <a:lstStyle/>
          <a:p>
            <a:r>
              <a:rPr lang="en-GB" sz="2700" dirty="0"/>
              <a:t>Lasting Power of Attorney </a:t>
            </a:r>
            <a:r>
              <a:rPr lang="en-GB" sz="2700" dirty="0" smtClean="0"/>
              <a:t>for </a:t>
            </a:r>
            <a:br>
              <a:rPr lang="en-GB" sz="2700" dirty="0" smtClean="0"/>
            </a:br>
            <a:r>
              <a:rPr lang="en-GB" sz="2700" dirty="0" smtClean="0"/>
              <a:t>Health </a:t>
            </a:r>
            <a:r>
              <a:rPr lang="en-GB" sz="2700" dirty="0"/>
              <a:t>and Welfare</a:t>
            </a:r>
          </a:p>
        </p:txBody>
      </p:sp>
      <p:sp>
        <p:nvSpPr>
          <p:cNvPr id="3" name="Rectangle 2"/>
          <p:cNvSpPr/>
          <p:nvPr/>
        </p:nvSpPr>
        <p:spPr>
          <a:xfrm>
            <a:off x="633045" y="1880181"/>
            <a:ext cx="4290647" cy="3693319"/>
          </a:xfrm>
          <a:prstGeom prst="rect">
            <a:avLst/>
          </a:prstGeom>
        </p:spPr>
        <p:txBody>
          <a:bodyPr wrap="square">
            <a:spAutoFit/>
          </a:bodyPr>
          <a:lstStyle/>
          <a:p>
            <a:r>
              <a:rPr lang="en-GB" dirty="0">
                <a:solidFill>
                  <a:schemeClr val="accent1">
                    <a:lumMod val="50000"/>
                  </a:schemeClr>
                </a:solidFill>
                <a:latin typeface="Arial" panose="020B0604020202020204" pitchFamily="34" charset="0"/>
                <a:cs typeface="Arial" panose="020B0604020202020204" pitchFamily="34" charset="0"/>
              </a:rPr>
              <a:t>Allows you to give someone you trust the legal power to make </a:t>
            </a:r>
            <a:r>
              <a:rPr lang="en-GB" dirty="0" smtClean="0">
                <a:solidFill>
                  <a:schemeClr val="accent1">
                    <a:lumMod val="50000"/>
                  </a:schemeClr>
                </a:solidFill>
                <a:latin typeface="Arial" panose="020B0604020202020204" pitchFamily="34" charset="0"/>
                <a:cs typeface="Arial" panose="020B0604020202020204" pitchFamily="34" charset="0"/>
              </a:rPr>
              <a:t>decisions for </a:t>
            </a:r>
            <a:r>
              <a:rPr lang="en-GB" dirty="0">
                <a:solidFill>
                  <a:schemeClr val="accent1">
                    <a:lumMod val="50000"/>
                  </a:schemeClr>
                </a:solidFill>
                <a:latin typeface="Arial" panose="020B0604020202020204" pitchFamily="34" charset="0"/>
                <a:cs typeface="Arial" panose="020B0604020202020204" pitchFamily="34" charset="0"/>
              </a:rPr>
              <a:t>you if you are unable to.</a:t>
            </a:r>
            <a:br>
              <a:rPr lang="en-GB" dirty="0">
                <a:solidFill>
                  <a:schemeClr val="accent1">
                    <a:lumMod val="50000"/>
                  </a:schemeClr>
                </a:solidFill>
                <a:latin typeface="Arial" panose="020B0604020202020204" pitchFamily="34" charset="0"/>
                <a:cs typeface="Arial" panose="020B0604020202020204" pitchFamily="34" charset="0"/>
              </a:rPr>
            </a:br>
            <a:r>
              <a:rPr lang="en-GB" dirty="0">
                <a:solidFill>
                  <a:schemeClr val="accent1">
                    <a:lumMod val="50000"/>
                  </a:schemeClr>
                </a:solidFill>
                <a:latin typeface="Arial" panose="020B0604020202020204" pitchFamily="34" charset="0"/>
                <a:cs typeface="Arial" panose="020B0604020202020204" pitchFamily="34" charset="0"/>
              </a:rPr>
              <a:t> </a:t>
            </a:r>
          </a:p>
          <a:p>
            <a:r>
              <a:rPr lang="en-GB" dirty="0">
                <a:solidFill>
                  <a:schemeClr val="accent1">
                    <a:lumMod val="50000"/>
                  </a:schemeClr>
                </a:solidFill>
                <a:latin typeface="Arial" panose="020B0604020202020204" pitchFamily="34" charset="0"/>
                <a:cs typeface="Arial" panose="020B0604020202020204" pitchFamily="34" charset="0"/>
              </a:rPr>
              <a:t>It covers decisions about medical treatment, </a:t>
            </a:r>
            <a:r>
              <a:rPr lang="en-GB" dirty="0" smtClean="0">
                <a:solidFill>
                  <a:schemeClr val="accent1">
                    <a:lumMod val="50000"/>
                  </a:schemeClr>
                </a:solidFill>
                <a:latin typeface="Arial" panose="020B0604020202020204" pitchFamily="34" charset="0"/>
                <a:cs typeface="Arial" panose="020B0604020202020204" pitchFamily="34" charset="0"/>
              </a:rPr>
              <a:t>where </a:t>
            </a:r>
            <a:r>
              <a:rPr lang="en-GB" dirty="0">
                <a:solidFill>
                  <a:schemeClr val="accent1">
                    <a:lumMod val="50000"/>
                  </a:schemeClr>
                </a:solidFill>
                <a:latin typeface="Arial" panose="020B0604020202020204" pitchFamily="34" charset="0"/>
                <a:cs typeface="Arial" panose="020B0604020202020204" pitchFamily="34" charset="0"/>
              </a:rPr>
              <a:t>you are cared for, and your </a:t>
            </a:r>
            <a:r>
              <a:rPr lang="en-GB" dirty="0" smtClean="0">
                <a:solidFill>
                  <a:schemeClr val="accent1">
                    <a:lumMod val="50000"/>
                  </a:schemeClr>
                </a:solidFill>
                <a:latin typeface="Arial" panose="020B0604020202020204" pitchFamily="34" charset="0"/>
                <a:cs typeface="Arial" panose="020B0604020202020204" pitchFamily="34" charset="0"/>
              </a:rPr>
              <a:t>daily </a:t>
            </a:r>
            <a:r>
              <a:rPr lang="en-GB" dirty="0">
                <a:solidFill>
                  <a:schemeClr val="accent1">
                    <a:lumMod val="50000"/>
                  </a:schemeClr>
                </a:solidFill>
                <a:latin typeface="Arial" panose="020B0604020202020204" pitchFamily="34" charset="0"/>
                <a:cs typeface="Arial" panose="020B0604020202020204" pitchFamily="34" charset="0"/>
              </a:rPr>
              <a:t>routine.</a:t>
            </a:r>
          </a:p>
          <a:p>
            <a:r>
              <a:rPr lang="en-GB" dirty="0">
                <a:solidFill>
                  <a:schemeClr val="accent1">
                    <a:lumMod val="50000"/>
                  </a:schemeClr>
                </a:solidFill>
                <a:latin typeface="Arial" panose="020B0604020202020204" pitchFamily="34" charset="0"/>
                <a:cs typeface="Arial" panose="020B0604020202020204" pitchFamily="34" charset="0"/>
              </a:rPr>
              <a:t> </a:t>
            </a:r>
          </a:p>
          <a:p>
            <a:r>
              <a:rPr lang="en-GB" dirty="0">
                <a:solidFill>
                  <a:schemeClr val="accent1">
                    <a:lumMod val="50000"/>
                  </a:schemeClr>
                </a:solidFill>
                <a:latin typeface="Arial" panose="020B0604020202020204" pitchFamily="34" charset="0"/>
                <a:cs typeface="Arial" panose="020B0604020202020204" pitchFamily="34" charset="0"/>
              </a:rPr>
              <a:t>It’s legally binding and you don’t need </a:t>
            </a:r>
            <a:r>
              <a:rPr lang="en-GB" dirty="0" smtClean="0">
                <a:solidFill>
                  <a:schemeClr val="accent1">
                    <a:lumMod val="50000"/>
                  </a:schemeClr>
                </a:solidFill>
                <a:latin typeface="Arial" panose="020B0604020202020204" pitchFamily="34" charset="0"/>
                <a:cs typeface="Arial" panose="020B0604020202020204" pitchFamily="34" charset="0"/>
              </a:rPr>
              <a:t>a </a:t>
            </a:r>
            <a:r>
              <a:rPr lang="en-GB" dirty="0">
                <a:solidFill>
                  <a:schemeClr val="accent1">
                    <a:lumMod val="50000"/>
                  </a:schemeClr>
                </a:solidFill>
                <a:latin typeface="Arial" panose="020B0604020202020204" pitchFamily="34" charset="0"/>
                <a:cs typeface="Arial" panose="020B0604020202020204" pitchFamily="34" charset="0"/>
              </a:rPr>
              <a:t>solicitor.</a:t>
            </a:r>
          </a:p>
          <a:p>
            <a:r>
              <a:rPr lang="en-GB" dirty="0">
                <a:solidFill>
                  <a:schemeClr val="accent1">
                    <a:lumMod val="50000"/>
                  </a:schemeClr>
                </a:solidFill>
                <a:latin typeface="Arial" panose="020B0604020202020204" pitchFamily="34" charset="0"/>
                <a:cs typeface="Arial" panose="020B0604020202020204" pitchFamily="34" charset="0"/>
              </a:rPr>
              <a:t> </a:t>
            </a:r>
          </a:p>
          <a:p>
            <a:r>
              <a:rPr lang="en-GB" dirty="0">
                <a:solidFill>
                  <a:schemeClr val="accent1">
                    <a:lumMod val="50000"/>
                  </a:schemeClr>
                </a:solidFill>
                <a:latin typeface="Arial" panose="020B0604020202020204" pitchFamily="34" charset="0"/>
                <a:cs typeface="Arial" panose="020B0604020202020204" pitchFamily="34" charset="0"/>
              </a:rPr>
              <a:t>It costs £82 but is free for those </a:t>
            </a:r>
            <a:r>
              <a:rPr lang="en-GB" dirty="0" smtClean="0">
                <a:solidFill>
                  <a:schemeClr val="accent1">
                    <a:lumMod val="50000"/>
                  </a:schemeClr>
                </a:solidFill>
                <a:latin typeface="Arial" panose="020B0604020202020204" pitchFamily="34" charset="0"/>
                <a:cs typeface="Arial" panose="020B0604020202020204" pitchFamily="34" charset="0"/>
              </a:rPr>
              <a:t> on </a:t>
            </a:r>
            <a:r>
              <a:rPr lang="en-GB" dirty="0">
                <a:solidFill>
                  <a:schemeClr val="accent1">
                    <a:lumMod val="50000"/>
                  </a:schemeClr>
                </a:solidFill>
                <a:latin typeface="Arial" panose="020B0604020202020204" pitchFamily="34" charset="0"/>
                <a:cs typeface="Arial" panose="020B0604020202020204" pitchFamily="34" charset="0"/>
              </a:rPr>
              <a:t>certain benefits.</a:t>
            </a:r>
          </a:p>
        </p:txBody>
      </p:sp>
      <p:pic>
        <p:nvPicPr>
          <p:cNvPr id="9218" name="Picture 2" descr="Sonya and Ala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61" y="2363372"/>
            <a:ext cx="3072984" cy="307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267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520" y="278304"/>
            <a:ext cx="6858000" cy="744585"/>
          </a:xfrm>
        </p:spPr>
        <p:txBody>
          <a:bodyPr>
            <a:noAutofit/>
          </a:bodyPr>
          <a:lstStyle/>
          <a:p>
            <a:r>
              <a:rPr lang="en-GB" sz="2700" dirty="0"/>
              <a:t>Advance Care Plans must be shared</a:t>
            </a:r>
          </a:p>
        </p:txBody>
      </p:sp>
      <p:grpSp>
        <p:nvGrpSpPr>
          <p:cNvPr id="4" name="Group 3"/>
          <p:cNvGrpSpPr/>
          <p:nvPr/>
        </p:nvGrpSpPr>
        <p:grpSpPr>
          <a:xfrm>
            <a:off x="2235875" y="1826093"/>
            <a:ext cx="4828912" cy="4364241"/>
            <a:chOff x="2230741" y="1110254"/>
            <a:chExt cx="5049770" cy="5091486"/>
          </a:xfrm>
        </p:grpSpPr>
        <p:sp>
          <p:nvSpPr>
            <p:cNvPr id="5" name="Freeform 4"/>
            <p:cNvSpPr/>
            <p:nvPr/>
          </p:nvSpPr>
          <p:spPr>
            <a:xfrm>
              <a:off x="3904948" y="2725944"/>
              <a:ext cx="1406111" cy="1406111"/>
            </a:xfrm>
            <a:custGeom>
              <a:avLst/>
              <a:gdLst>
                <a:gd name="connsiteX0" fmla="*/ 0 w 1406111"/>
                <a:gd name="connsiteY0" fmla="*/ 703056 h 1406111"/>
                <a:gd name="connsiteX1" fmla="*/ 703056 w 1406111"/>
                <a:gd name="connsiteY1" fmla="*/ 0 h 1406111"/>
                <a:gd name="connsiteX2" fmla="*/ 1406112 w 1406111"/>
                <a:gd name="connsiteY2" fmla="*/ 703056 h 1406111"/>
                <a:gd name="connsiteX3" fmla="*/ 703056 w 1406111"/>
                <a:gd name="connsiteY3" fmla="*/ 1406112 h 1406111"/>
                <a:gd name="connsiteX4" fmla="*/ 0 w 1406111"/>
                <a:gd name="connsiteY4" fmla="*/ 703056 h 1406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111" h="1406111">
                  <a:moveTo>
                    <a:pt x="0" y="703056"/>
                  </a:moveTo>
                  <a:cubicBezTo>
                    <a:pt x="0" y="314769"/>
                    <a:pt x="314769" y="0"/>
                    <a:pt x="703056" y="0"/>
                  </a:cubicBezTo>
                  <a:cubicBezTo>
                    <a:pt x="1091343" y="0"/>
                    <a:pt x="1406112" y="314769"/>
                    <a:pt x="1406112" y="703056"/>
                  </a:cubicBezTo>
                  <a:cubicBezTo>
                    <a:pt x="1406112" y="1091343"/>
                    <a:pt x="1091343" y="1406112"/>
                    <a:pt x="703056" y="1406112"/>
                  </a:cubicBezTo>
                  <a:cubicBezTo>
                    <a:pt x="314769" y="1406112"/>
                    <a:pt x="0" y="1091343"/>
                    <a:pt x="0" y="703056"/>
                  </a:cubicBezTo>
                  <a:close/>
                </a:path>
              </a:pathLst>
            </a:custGeom>
            <a:solidFill>
              <a:srgbClr val="215968"/>
            </a:solidFill>
            <a:ln>
              <a:noFill/>
            </a:ln>
            <a:effectLst>
              <a:outerShdw blurRad="40000" dist="23000" dir="5400000" rotWithShape="0">
                <a:srgbClr val="000000">
                  <a:alpha val="35000"/>
                </a:srgbClr>
              </a:outerShdw>
            </a:effectLst>
          </p:spPr>
          <p:txBody>
            <a:bodyPr spcFirstLastPara="0" vert="horz" wrap="square" lIns="222430" tIns="222430" rIns="222430" bIns="2224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Sharing your plan</a:t>
              </a:r>
            </a:p>
          </p:txBody>
        </p:sp>
        <p:sp>
          <p:nvSpPr>
            <p:cNvPr id="6" name="Freeform 5"/>
            <p:cNvSpPr/>
            <p:nvPr/>
          </p:nvSpPr>
          <p:spPr>
            <a:xfrm>
              <a:off x="2652455" y="1449523"/>
              <a:ext cx="1265499" cy="1265499"/>
            </a:xfrm>
            <a:custGeom>
              <a:avLst/>
              <a:gdLst>
                <a:gd name="connsiteX0" fmla="*/ 0 w 1265499"/>
                <a:gd name="connsiteY0" fmla="*/ 632750 h 1265499"/>
                <a:gd name="connsiteX1" fmla="*/ 632750 w 1265499"/>
                <a:gd name="connsiteY1" fmla="*/ 0 h 1265499"/>
                <a:gd name="connsiteX2" fmla="*/ 1265500 w 1265499"/>
                <a:gd name="connsiteY2" fmla="*/ 632750 h 1265499"/>
                <a:gd name="connsiteX3" fmla="*/ 632750 w 1265499"/>
                <a:gd name="connsiteY3" fmla="*/ 1265500 h 1265499"/>
                <a:gd name="connsiteX4" fmla="*/ 0 w 1265499"/>
                <a:gd name="connsiteY4" fmla="*/ 632750 h 1265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499" h="1265499">
                  <a:moveTo>
                    <a:pt x="0" y="632750"/>
                  </a:moveTo>
                  <a:cubicBezTo>
                    <a:pt x="0" y="283292"/>
                    <a:pt x="283292" y="0"/>
                    <a:pt x="632750" y="0"/>
                  </a:cubicBezTo>
                  <a:cubicBezTo>
                    <a:pt x="982208" y="0"/>
                    <a:pt x="1265500" y="283292"/>
                    <a:pt x="1265500" y="632750"/>
                  </a:cubicBezTo>
                  <a:cubicBezTo>
                    <a:pt x="1265500" y="982208"/>
                    <a:pt x="982208" y="1265500"/>
                    <a:pt x="632750" y="1265500"/>
                  </a:cubicBezTo>
                  <a:cubicBezTo>
                    <a:pt x="283292" y="1265500"/>
                    <a:pt x="0" y="982208"/>
                    <a:pt x="0" y="632750"/>
                  </a:cubicBezTo>
                  <a:close/>
                </a:path>
              </a:pathLst>
            </a:custGeom>
            <a:solidFill>
              <a:sysClr val="window" lastClr="FFFFFF"/>
            </a:solidFill>
            <a:ln w="25400" cap="flat" cmpd="sng" algn="ctr">
              <a:solidFill>
                <a:srgbClr val="F79646"/>
              </a:solidFill>
              <a:prstDash val="solid"/>
            </a:ln>
            <a:effectLst/>
          </p:spPr>
          <p:txBody>
            <a:bodyPr spcFirstLastPara="0" vert="horz" wrap="square" lIns="201838" tIns="201838" rIns="201838" bIns="201838"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Family &amp; friends</a:t>
              </a:r>
            </a:p>
          </p:txBody>
        </p:sp>
        <p:sp>
          <p:nvSpPr>
            <p:cNvPr id="7" name="Freeform 6"/>
            <p:cNvSpPr/>
            <p:nvPr/>
          </p:nvSpPr>
          <p:spPr>
            <a:xfrm>
              <a:off x="4597414" y="1110254"/>
              <a:ext cx="1370887" cy="1265499"/>
            </a:xfrm>
            <a:custGeom>
              <a:avLst/>
              <a:gdLst>
                <a:gd name="connsiteX0" fmla="*/ 0 w 1265499"/>
                <a:gd name="connsiteY0" fmla="*/ 632750 h 1265499"/>
                <a:gd name="connsiteX1" fmla="*/ 632750 w 1265499"/>
                <a:gd name="connsiteY1" fmla="*/ 0 h 1265499"/>
                <a:gd name="connsiteX2" fmla="*/ 1265500 w 1265499"/>
                <a:gd name="connsiteY2" fmla="*/ 632750 h 1265499"/>
                <a:gd name="connsiteX3" fmla="*/ 632750 w 1265499"/>
                <a:gd name="connsiteY3" fmla="*/ 1265500 h 1265499"/>
                <a:gd name="connsiteX4" fmla="*/ 0 w 1265499"/>
                <a:gd name="connsiteY4" fmla="*/ 632750 h 1265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499" h="1265499">
                  <a:moveTo>
                    <a:pt x="0" y="632750"/>
                  </a:moveTo>
                  <a:cubicBezTo>
                    <a:pt x="0" y="283292"/>
                    <a:pt x="283292" y="0"/>
                    <a:pt x="632750" y="0"/>
                  </a:cubicBezTo>
                  <a:cubicBezTo>
                    <a:pt x="982208" y="0"/>
                    <a:pt x="1265500" y="283292"/>
                    <a:pt x="1265500" y="632750"/>
                  </a:cubicBezTo>
                  <a:cubicBezTo>
                    <a:pt x="1265500" y="982208"/>
                    <a:pt x="982208" y="1265500"/>
                    <a:pt x="632750" y="1265500"/>
                  </a:cubicBezTo>
                  <a:cubicBezTo>
                    <a:pt x="283292" y="1265500"/>
                    <a:pt x="0" y="982208"/>
                    <a:pt x="0" y="632750"/>
                  </a:cubicBezTo>
                  <a:close/>
                </a:path>
              </a:pathLst>
            </a:custGeom>
            <a:solidFill>
              <a:srgbClr val="FFFFFF"/>
            </a:solidFill>
            <a:ln w="25400">
              <a:solidFill>
                <a:srgbClr val="67286C"/>
              </a:solidFill>
            </a:ln>
            <a:effectLst>
              <a:outerShdw blurRad="40000" dist="23000" dir="5400000" rotWithShape="0">
                <a:srgbClr val="000000">
                  <a:alpha val="35000"/>
                </a:srgbClr>
              </a:outerShdw>
            </a:effectLst>
          </p:spPr>
          <p:txBody>
            <a:bodyPr spcFirstLastPara="0" vert="horz" wrap="square" lIns="201838" tIns="201838" rIns="201838" bIns="201838"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Universal Care Plan</a:t>
              </a:r>
            </a:p>
          </p:txBody>
        </p:sp>
        <p:sp>
          <p:nvSpPr>
            <p:cNvPr id="8" name="Freeform 7"/>
            <p:cNvSpPr/>
            <p:nvPr/>
          </p:nvSpPr>
          <p:spPr>
            <a:xfrm>
              <a:off x="6015012" y="2375753"/>
              <a:ext cx="1265499" cy="1265499"/>
            </a:xfrm>
            <a:custGeom>
              <a:avLst/>
              <a:gdLst>
                <a:gd name="connsiteX0" fmla="*/ 0 w 1265499"/>
                <a:gd name="connsiteY0" fmla="*/ 632750 h 1265499"/>
                <a:gd name="connsiteX1" fmla="*/ 632750 w 1265499"/>
                <a:gd name="connsiteY1" fmla="*/ 0 h 1265499"/>
                <a:gd name="connsiteX2" fmla="*/ 1265500 w 1265499"/>
                <a:gd name="connsiteY2" fmla="*/ 632750 h 1265499"/>
                <a:gd name="connsiteX3" fmla="*/ 632750 w 1265499"/>
                <a:gd name="connsiteY3" fmla="*/ 1265500 h 1265499"/>
                <a:gd name="connsiteX4" fmla="*/ 0 w 1265499"/>
                <a:gd name="connsiteY4" fmla="*/ 632750 h 1265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499" h="1265499">
                  <a:moveTo>
                    <a:pt x="0" y="632750"/>
                  </a:moveTo>
                  <a:cubicBezTo>
                    <a:pt x="0" y="283292"/>
                    <a:pt x="283292" y="0"/>
                    <a:pt x="632750" y="0"/>
                  </a:cubicBezTo>
                  <a:cubicBezTo>
                    <a:pt x="982208" y="0"/>
                    <a:pt x="1265500" y="283292"/>
                    <a:pt x="1265500" y="632750"/>
                  </a:cubicBezTo>
                  <a:cubicBezTo>
                    <a:pt x="1265500" y="982208"/>
                    <a:pt x="982208" y="1265500"/>
                    <a:pt x="632750" y="1265500"/>
                  </a:cubicBezTo>
                  <a:cubicBezTo>
                    <a:pt x="283292" y="1265500"/>
                    <a:pt x="0" y="982208"/>
                    <a:pt x="0" y="632750"/>
                  </a:cubicBezTo>
                  <a:close/>
                </a:path>
              </a:pathLst>
            </a:custGeom>
            <a:solidFill>
              <a:srgbClr val="FFFFFF"/>
            </a:solidFill>
            <a:ln w="25400">
              <a:solidFill>
                <a:srgbClr val="215968"/>
              </a:solidFill>
            </a:ln>
            <a:effectLst>
              <a:outerShdw blurRad="40000" dist="23000" dir="5400000" rotWithShape="0">
                <a:srgbClr val="000000">
                  <a:alpha val="35000"/>
                </a:srgbClr>
              </a:outerShdw>
            </a:effectLst>
          </p:spPr>
          <p:txBody>
            <a:bodyPr spcFirstLastPara="0" vert="horz" wrap="square" lIns="201838" tIns="201838" rIns="201838" bIns="201838"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Other people involved in their care</a:t>
              </a:r>
            </a:p>
          </p:txBody>
        </p:sp>
        <p:sp>
          <p:nvSpPr>
            <p:cNvPr id="9" name="Freeform 8"/>
            <p:cNvSpPr/>
            <p:nvPr/>
          </p:nvSpPr>
          <p:spPr>
            <a:xfrm>
              <a:off x="5430990" y="4144995"/>
              <a:ext cx="1394973" cy="1239617"/>
            </a:xfrm>
            <a:custGeom>
              <a:avLst/>
              <a:gdLst>
                <a:gd name="connsiteX0" fmla="*/ 0 w 1265499"/>
                <a:gd name="connsiteY0" fmla="*/ 632750 h 1265499"/>
                <a:gd name="connsiteX1" fmla="*/ 632750 w 1265499"/>
                <a:gd name="connsiteY1" fmla="*/ 0 h 1265499"/>
                <a:gd name="connsiteX2" fmla="*/ 1265500 w 1265499"/>
                <a:gd name="connsiteY2" fmla="*/ 632750 h 1265499"/>
                <a:gd name="connsiteX3" fmla="*/ 632750 w 1265499"/>
                <a:gd name="connsiteY3" fmla="*/ 1265500 h 1265499"/>
                <a:gd name="connsiteX4" fmla="*/ 0 w 1265499"/>
                <a:gd name="connsiteY4" fmla="*/ 632750 h 1265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499" h="1265499">
                  <a:moveTo>
                    <a:pt x="0" y="632750"/>
                  </a:moveTo>
                  <a:cubicBezTo>
                    <a:pt x="0" y="283292"/>
                    <a:pt x="283292" y="0"/>
                    <a:pt x="632750" y="0"/>
                  </a:cubicBezTo>
                  <a:cubicBezTo>
                    <a:pt x="982208" y="0"/>
                    <a:pt x="1265500" y="283292"/>
                    <a:pt x="1265500" y="632750"/>
                  </a:cubicBezTo>
                  <a:cubicBezTo>
                    <a:pt x="1265500" y="982208"/>
                    <a:pt x="982208" y="1265500"/>
                    <a:pt x="632750" y="1265500"/>
                  </a:cubicBezTo>
                  <a:cubicBezTo>
                    <a:pt x="283292" y="1265500"/>
                    <a:pt x="0" y="982208"/>
                    <a:pt x="0" y="632750"/>
                  </a:cubicBezTo>
                  <a:close/>
                </a:path>
              </a:pathLst>
            </a:custGeom>
            <a:solidFill>
              <a:srgbClr val="FFFFFF"/>
            </a:solidFill>
            <a:ln w="25400">
              <a:solidFill>
                <a:srgbClr val="67286C"/>
              </a:solidFill>
            </a:ln>
            <a:effectLst>
              <a:outerShdw blurRad="40000" dist="23000" dir="5400000" rotWithShape="0">
                <a:srgbClr val="000000">
                  <a:alpha val="35000"/>
                </a:srgbClr>
              </a:outerShdw>
            </a:effectLst>
          </p:spPr>
          <p:txBody>
            <a:bodyPr spcFirstLastPara="0" vert="horz" wrap="square" lIns="201838" tIns="201838" rIns="201838" bIns="201838"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Summary care record</a:t>
              </a:r>
            </a:p>
          </p:txBody>
        </p:sp>
        <p:sp>
          <p:nvSpPr>
            <p:cNvPr id="10" name="Freeform 9"/>
            <p:cNvSpPr/>
            <p:nvPr/>
          </p:nvSpPr>
          <p:spPr>
            <a:xfrm>
              <a:off x="3899754" y="4936241"/>
              <a:ext cx="1265499" cy="1265499"/>
            </a:xfrm>
            <a:custGeom>
              <a:avLst/>
              <a:gdLst>
                <a:gd name="connsiteX0" fmla="*/ 0 w 1265499"/>
                <a:gd name="connsiteY0" fmla="*/ 632750 h 1265499"/>
                <a:gd name="connsiteX1" fmla="*/ 632750 w 1265499"/>
                <a:gd name="connsiteY1" fmla="*/ 0 h 1265499"/>
                <a:gd name="connsiteX2" fmla="*/ 1265500 w 1265499"/>
                <a:gd name="connsiteY2" fmla="*/ 632750 h 1265499"/>
                <a:gd name="connsiteX3" fmla="*/ 632750 w 1265499"/>
                <a:gd name="connsiteY3" fmla="*/ 1265500 h 1265499"/>
                <a:gd name="connsiteX4" fmla="*/ 0 w 1265499"/>
                <a:gd name="connsiteY4" fmla="*/ 632750 h 1265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499" h="1265499">
                  <a:moveTo>
                    <a:pt x="0" y="632750"/>
                  </a:moveTo>
                  <a:cubicBezTo>
                    <a:pt x="0" y="283292"/>
                    <a:pt x="283292" y="0"/>
                    <a:pt x="632750" y="0"/>
                  </a:cubicBezTo>
                  <a:cubicBezTo>
                    <a:pt x="982208" y="0"/>
                    <a:pt x="1265500" y="283292"/>
                    <a:pt x="1265500" y="632750"/>
                  </a:cubicBezTo>
                  <a:cubicBezTo>
                    <a:pt x="1265500" y="982208"/>
                    <a:pt x="982208" y="1265500"/>
                    <a:pt x="632750" y="1265500"/>
                  </a:cubicBezTo>
                  <a:cubicBezTo>
                    <a:pt x="283292" y="1265500"/>
                    <a:pt x="0" y="982208"/>
                    <a:pt x="0" y="632750"/>
                  </a:cubicBezTo>
                  <a:close/>
                </a:path>
              </a:pathLst>
            </a:custGeom>
            <a:solidFill>
              <a:srgbClr val="FFFFFF"/>
            </a:solidFill>
            <a:ln w="25400">
              <a:solidFill>
                <a:srgbClr val="215968"/>
              </a:solidFill>
            </a:ln>
            <a:effectLst>
              <a:outerShdw blurRad="40000" dist="23000" dir="5400000" rotWithShape="0">
                <a:srgbClr val="000000">
                  <a:alpha val="35000"/>
                </a:srgbClr>
              </a:outerShdw>
            </a:effectLst>
          </p:spPr>
          <p:txBody>
            <a:bodyPr spcFirstLastPara="0" vert="horz" wrap="square" lIns="201838" tIns="201838" rIns="201838" bIns="201838"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Notice of ADRT card</a:t>
              </a:r>
            </a:p>
          </p:txBody>
        </p:sp>
        <p:sp>
          <p:nvSpPr>
            <p:cNvPr id="12" name="Freeform 11"/>
            <p:cNvSpPr/>
            <p:nvPr/>
          </p:nvSpPr>
          <p:spPr>
            <a:xfrm>
              <a:off x="2230741" y="3499304"/>
              <a:ext cx="1265499" cy="1265499"/>
            </a:xfrm>
            <a:custGeom>
              <a:avLst/>
              <a:gdLst>
                <a:gd name="connsiteX0" fmla="*/ 0 w 1265499"/>
                <a:gd name="connsiteY0" fmla="*/ 632750 h 1265499"/>
                <a:gd name="connsiteX1" fmla="*/ 632750 w 1265499"/>
                <a:gd name="connsiteY1" fmla="*/ 0 h 1265499"/>
                <a:gd name="connsiteX2" fmla="*/ 1265500 w 1265499"/>
                <a:gd name="connsiteY2" fmla="*/ 632750 h 1265499"/>
                <a:gd name="connsiteX3" fmla="*/ 632750 w 1265499"/>
                <a:gd name="connsiteY3" fmla="*/ 1265500 h 1265499"/>
                <a:gd name="connsiteX4" fmla="*/ 0 w 1265499"/>
                <a:gd name="connsiteY4" fmla="*/ 632750 h 1265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499" h="1265499">
                  <a:moveTo>
                    <a:pt x="0" y="632750"/>
                  </a:moveTo>
                  <a:cubicBezTo>
                    <a:pt x="0" y="283292"/>
                    <a:pt x="283292" y="0"/>
                    <a:pt x="632750" y="0"/>
                  </a:cubicBezTo>
                  <a:cubicBezTo>
                    <a:pt x="982208" y="0"/>
                    <a:pt x="1265500" y="283292"/>
                    <a:pt x="1265500" y="632750"/>
                  </a:cubicBezTo>
                  <a:cubicBezTo>
                    <a:pt x="1265500" y="982208"/>
                    <a:pt x="982208" y="1265500"/>
                    <a:pt x="632750" y="1265500"/>
                  </a:cubicBezTo>
                  <a:cubicBezTo>
                    <a:pt x="283292" y="1265500"/>
                    <a:pt x="0" y="982208"/>
                    <a:pt x="0" y="632750"/>
                  </a:cubicBezTo>
                  <a:close/>
                </a:path>
              </a:pathLst>
            </a:custGeom>
            <a:solidFill>
              <a:sysClr val="window" lastClr="FFFFFF"/>
            </a:solidFill>
            <a:ln w="25400" cap="flat" cmpd="sng" algn="ctr">
              <a:solidFill>
                <a:srgbClr val="8064A2"/>
              </a:solidFill>
              <a:prstDash val="solid"/>
            </a:ln>
            <a:effectLst/>
          </p:spPr>
          <p:txBody>
            <a:bodyPr spcFirstLastPara="0" vert="horz" wrap="square" lIns="201838" tIns="201838" rIns="201838" bIns="201838"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Medic Alert</a:t>
              </a:r>
            </a:p>
          </p:txBody>
        </p:sp>
      </p:grpSp>
    </p:spTree>
    <p:extLst>
      <p:ext uri="{BB962C8B-B14F-4D97-AF65-F5344CB8AC3E}">
        <p14:creationId xmlns:p14="http://schemas.microsoft.com/office/powerpoint/2010/main" val="1026553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uilding a Fairer Newham Power Point Template V3" id="{2EF6E8B9-C78A-4DA0-B987-F27D4B74709F}" vid="{0EF97546-A04C-4908-BD1E-5122638CC0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70707</TotalTime>
  <Words>1171</Words>
  <Application>Microsoft Office PowerPoint</Application>
  <PresentationFormat>On-screen Show (4:3)</PresentationFormat>
  <Paragraphs>127</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1_Office Theme</vt:lpstr>
      <vt:lpstr>1_Custom Design</vt:lpstr>
      <vt:lpstr>How to use these slides  These slides can be used by anyone who would like to deliver a basic awareness session on advance care planning.  If you need more information or have any questions contact Compassion in Dying:  0800 999 2434 / info@compassionindying.org.uk  </vt:lpstr>
      <vt:lpstr>  Introduction to Advance Care Planning   </vt:lpstr>
      <vt:lpstr>What is Advance Care Planning?</vt:lpstr>
      <vt:lpstr>PowerPoint Presentation</vt:lpstr>
      <vt:lpstr>Capacity and decision-making</vt:lpstr>
      <vt:lpstr>Advance Statement</vt:lpstr>
      <vt:lpstr>Advance Decision to Refuse Treatment</vt:lpstr>
      <vt:lpstr>Lasting Power of Attorney for  Health and Welfare</vt:lpstr>
      <vt:lpstr>Advance Care Plans must be shared</vt:lpstr>
      <vt:lpstr>Key points</vt:lpstr>
      <vt:lpstr>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Lasting Powers of Attorney for Health and Welfare in depth Verena Hewat    ©</dc:title>
  <dc:creator>Frankie Bennett</dc:creator>
  <cp:lastModifiedBy>Jemma Woodley</cp:lastModifiedBy>
  <cp:revision>642</cp:revision>
  <cp:lastPrinted>2016-03-30T09:01:57Z</cp:lastPrinted>
  <dcterms:created xsi:type="dcterms:W3CDTF">2015-10-12T21:03:26Z</dcterms:created>
  <dcterms:modified xsi:type="dcterms:W3CDTF">2023-09-20T16:01:29Z</dcterms:modified>
</cp:coreProperties>
</file>